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816" r:id="rId1"/>
  </p:sldMasterIdLst>
  <p:notesMasterIdLst>
    <p:notesMasterId r:id="rId72"/>
  </p:notesMasterIdLst>
  <p:handoutMasterIdLst>
    <p:handoutMasterId r:id="rId73"/>
  </p:handoutMasterIdLst>
  <p:sldIdLst>
    <p:sldId id="806" r:id="rId2"/>
    <p:sldId id="601" r:id="rId3"/>
    <p:sldId id="808" r:id="rId4"/>
    <p:sldId id="807" r:id="rId5"/>
    <p:sldId id="712" r:id="rId6"/>
    <p:sldId id="663" r:id="rId7"/>
    <p:sldId id="812" r:id="rId8"/>
    <p:sldId id="714" r:id="rId9"/>
    <p:sldId id="713" r:id="rId10"/>
    <p:sldId id="715" r:id="rId11"/>
    <p:sldId id="810" r:id="rId12"/>
    <p:sldId id="809" r:id="rId13"/>
    <p:sldId id="802" r:id="rId14"/>
    <p:sldId id="717" r:id="rId15"/>
    <p:sldId id="716" r:id="rId16"/>
    <p:sldId id="723" r:id="rId17"/>
    <p:sldId id="725" r:id="rId18"/>
    <p:sldId id="726" r:id="rId19"/>
    <p:sldId id="727" r:id="rId20"/>
    <p:sldId id="728" r:id="rId21"/>
    <p:sldId id="729" r:id="rId22"/>
    <p:sldId id="730" r:id="rId23"/>
    <p:sldId id="733" r:id="rId24"/>
    <p:sldId id="735" r:id="rId25"/>
    <p:sldId id="736" r:id="rId26"/>
    <p:sldId id="738" r:id="rId27"/>
    <p:sldId id="739" r:id="rId28"/>
    <p:sldId id="740" r:id="rId29"/>
    <p:sldId id="741" r:id="rId30"/>
    <p:sldId id="743" r:id="rId31"/>
    <p:sldId id="744" r:id="rId32"/>
    <p:sldId id="746" r:id="rId33"/>
    <p:sldId id="747" r:id="rId34"/>
    <p:sldId id="748" r:id="rId35"/>
    <p:sldId id="749" r:id="rId36"/>
    <p:sldId id="751" r:id="rId37"/>
    <p:sldId id="752" r:id="rId38"/>
    <p:sldId id="754" r:id="rId39"/>
    <p:sldId id="756" r:id="rId40"/>
    <p:sldId id="758" r:id="rId41"/>
    <p:sldId id="759" r:id="rId42"/>
    <p:sldId id="763" r:id="rId43"/>
    <p:sldId id="764" r:id="rId44"/>
    <p:sldId id="765" r:id="rId45"/>
    <p:sldId id="766" r:id="rId46"/>
    <p:sldId id="767" r:id="rId47"/>
    <p:sldId id="768" r:id="rId48"/>
    <p:sldId id="769" r:id="rId49"/>
    <p:sldId id="774" r:id="rId50"/>
    <p:sldId id="772" r:id="rId51"/>
    <p:sldId id="773" r:id="rId52"/>
    <p:sldId id="775" r:id="rId53"/>
    <p:sldId id="777" r:id="rId54"/>
    <p:sldId id="778" r:id="rId55"/>
    <p:sldId id="780" r:id="rId56"/>
    <p:sldId id="781" r:id="rId57"/>
    <p:sldId id="783" r:id="rId58"/>
    <p:sldId id="786" r:id="rId59"/>
    <p:sldId id="789" r:id="rId60"/>
    <p:sldId id="795" r:id="rId61"/>
    <p:sldId id="792" r:id="rId62"/>
    <p:sldId id="793" r:id="rId63"/>
    <p:sldId id="796" r:id="rId64"/>
    <p:sldId id="797" r:id="rId65"/>
    <p:sldId id="813" r:id="rId66"/>
    <p:sldId id="815" r:id="rId67"/>
    <p:sldId id="814" r:id="rId68"/>
    <p:sldId id="816" r:id="rId69"/>
    <p:sldId id="803" r:id="rId70"/>
    <p:sldId id="805" r:id="rId71"/>
  </p:sldIdLst>
  <p:sldSz cx="9144000" cy="6858000" type="screen4x3"/>
  <p:notesSz cx="9928225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47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FF5050"/>
    <a:srgbClr val="7DAFEB"/>
    <a:srgbClr val="01BC52"/>
    <a:srgbClr val="7538A2"/>
    <a:srgbClr val="FF9999"/>
    <a:srgbClr val="34B3D6"/>
    <a:srgbClr val="2787A0"/>
    <a:srgbClr val="49C193"/>
    <a:srgbClr val="03C523"/>
    <a:srgbClr val="6CA62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898" autoAdjust="0"/>
    <p:restoredTop sz="96947" autoAdjust="0"/>
  </p:normalViewPr>
  <p:slideViewPr>
    <p:cSldViewPr>
      <p:cViewPr varScale="1">
        <p:scale>
          <a:sx n="109" d="100"/>
          <a:sy n="109" d="100"/>
        </p:scale>
        <p:origin x="-372" y="-72"/>
      </p:cViewPr>
      <p:guideLst>
        <p:guide orient="horz" pos="2478"/>
        <p:guide pos="2880"/>
      </p:guideLst>
    </p:cSldViewPr>
  </p:slideViewPr>
  <p:outlineViewPr>
    <p:cViewPr>
      <p:scale>
        <a:sx n="33" d="100"/>
        <a:sy n="33" d="100"/>
      </p:scale>
      <p:origin x="0" y="189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495" cy="339884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4146" y="0"/>
            <a:ext cx="4302494" cy="339884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8AE029-F010-47F7-9DC1-E76188C4493E}" type="datetimeFigureOut">
              <a:rPr lang="ru-RU">
                <a:latin typeface="Arial" panose="020B0604020202020204" pitchFamily="34" charset="0"/>
              </a:rPr>
              <a:pPr>
                <a:defRPr/>
              </a:pPr>
              <a:t>26.07.2018</a:t>
            </a:fld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6218"/>
            <a:ext cx="4302495" cy="339884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4146" y="6456218"/>
            <a:ext cx="4302494" cy="339884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9FFB5F-C8A9-4B74-893F-FD3837F1F3F9}" type="slidenum">
              <a:rPr lang="ru-RU"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7157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2495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146" y="0"/>
            <a:ext cx="4302494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97DBF17-2317-4324-A986-363D727113C5}" type="datetimeFigureOut">
              <a:rPr lang="ru-RU" smtClean="0"/>
              <a:pPr>
                <a:defRPr/>
              </a:pPr>
              <a:t>26.07.2018</a:t>
            </a:fld>
            <a:endParaRPr lang="ru-RU" dirty="0"/>
          </a:p>
        </p:txBody>
      </p:sp>
      <p:sp>
        <p:nvSpPr>
          <p:cNvPr id="1095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4004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615" y="3228895"/>
            <a:ext cx="7942580" cy="30589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err="1" smtClean="0"/>
              <a:t>Четвертый</a:t>
            </a:r>
            <a:r>
              <a:rPr lang="ru-RU" noProof="0" dirty="0" smtClean="0"/>
              <a:t> уровень</a:t>
            </a:r>
          </a:p>
          <a:p>
            <a:pPr lvl="4"/>
            <a:r>
              <a:rPr lang="ru-RU" noProof="0" dirty="0" smtClean="0"/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6218"/>
            <a:ext cx="4302495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146" y="6456218"/>
            <a:ext cx="4302494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885930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altLang="ru-RU" smtClean="0"/>
          </a:p>
        </p:txBody>
      </p:sp>
      <p:sp>
        <p:nvSpPr>
          <p:cNvPr id="1361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4101DF-7E89-4559-8460-4EC4E96D9842}" type="slidenum">
              <a:rPr lang="ru-RU" altLang="ru-RU" smtClean="0"/>
              <a:pPr/>
              <a:t>13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altLang="ru-RU" smtClean="0"/>
          </a:p>
        </p:txBody>
      </p:sp>
      <p:sp>
        <p:nvSpPr>
          <p:cNvPr id="1382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CA1695-526D-479D-95E7-606DC0742526}" type="slidenum">
              <a:rPr lang="ru-RU" altLang="ru-RU" smtClean="0"/>
              <a:pPr/>
              <a:t>32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altLang="ru-RU" smtClean="0"/>
          </a:p>
        </p:txBody>
      </p:sp>
      <p:sp>
        <p:nvSpPr>
          <p:cNvPr id="1382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EE608F-8C85-447C-A117-B4390DF1628C}" type="slidenum">
              <a:rPr lang="ru-RU" altLang="ru-RU" smtClean="0"/>
              <a:pPr/>
              <a:t>64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ABA6C-62FB-433F-B549-F52B5457D177}" type="datetime1">
              <a:rPr lang="ru-RU" smtClean="0"/>
              <a:pPr>
                <a:defRPr/>
              </a:pPr>
              <a:t>26.07.2018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8DC8-D69B-4DD4-B705-BAB4D55822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12047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365E7-D131-45E2-B966-BCD90B698ED6}" type="datetime1">
              <a:rPr lang="ru-RU" smtClean="0"/>
              <a:pPr>
                <a:defRPr/>
              </a:pPr>
              <a:t>26.07.2018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C4B0C-5B1C-4D2D-BC6C-401DA1BA2B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60900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984C1-0D60-4AB0-AD5C-6D1851522AC7}" type="datetime1">
              <a:rPr lang="ru-RU" smtClean="0"/>
              <a:pPr>
                <a:defRPr/>
              </a:pPr>
              <a:t>26.07.2018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A8B8-A5A1-467E-AAA9-A273952E32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76606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78415" y="625856"/>
            <a:ext cx="8178929" cy="30462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700" b="1" kern="0" spc="127">
                <a:solidFill>
                  <a:schemeClr val="accent6">
                    <a:lumMod val="75000"/>
                  </a:schemeClr>
                </a:solidFill>
                <a:latin typeface="+mj-lt"/>
                <a:ea typeface="Roboto Medium" panose="02000000000000000000" pitchFamily="2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3678" y="6257745"/>
            <a:ext cx="323309" cy="389083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FCEE2C88-6C8F-484D-AF69-578F576B1F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378489" y="6329177"/>
            <a:ext cx="4832073" cy="354537"/>
          </a:xfrm>
          <a:prstGeom prst="rect">
            <a:avLst/>
          </a:prstGeom>
          <a:noFill/>
        </p:spPr>
        <p:txBody>
          <a:bodyPr wrap="square" lIns="76786" tIns="38394" rIns="76786" bIns="38394" rtlCol="0">
            <a:spAutoFit/>
          </a:bodyPr>
          <a:lstStyle/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altLang="ru-RU" sz="900" b="0" dirty="0" smtClean="0">
                <a:solidFill>
                  <a:schemeClr val="accent6">
                    <a:lumMod val="75000"/>
                  </a:schemeClr>
                </a:solidFill>
                <a:latin typeface="Myriad Pro" pitchFamily="34" charset="0"/>
                <a:cs typeface="Arial" pitchFamily="34" charset="0"/>
              </a:rPr>
              <a:t> НАПРАВЛЕНИЯ РАЗВИТИЯ ГОРОДА КУМЕРТАУ ПО ПРЕОДОЛЕНИЮ МОНОЗАВИСИМОСТИ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87939" y="415432"/>
            <a:ext cx="8178929" cy="15607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900" kern="0" spc="168">
                <a:solidFill>
                  <a:schemeClr val="bg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87938" y="1045979"/>
            <a:ext cx="479819" cy="457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786" tIns="38394" rIns="76786" bIns="383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100" dirty="0">
              <a:solidFill>
                <a:srgbClr val="118CE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457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47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6C71E-0A80-492A-8B85-43ACB95E3AA0}" type="datetime1">
              <a:rPr lang="ru-RU" smtClean="0"/>
              <a:pPr>
                <a:defRPr/>
              </a:pPr>
              <a:t>26.07.2018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03EE-5A49-4316-A1E6-2B88028E4D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67870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3BFCF-FC99-4D4C-914A-8F39277076F5}" type="datetime1">
              <a:rPr lang="ru-RU" smtClean="0"/>
              <a:pPr>
                <a:defRPr/>
              </a:pPr>
              <a:t>26.07.2018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8155-2C58-4376-9E9F-B37F8CBA56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33700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15070-EDBA-4E58-B703-409D54F58D41}" type="datetime1">
              <a:rPr lang="ru-RU" smtClean="0"/>
              <a:pPr>
                <a:defRPr/>
              </a:pPr>
              <a:t>26.07.2018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2EFB-B466-4B93-8DD8-6B8D17B459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52306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3C366-B472-4D94-9AE7-DBC8391FCE58}" type="datetime1">
              <a:rPr lang="ru-RU" smtClean="0"/>
              <a:pPr>
                <a:defRPr/>
              </a:pPr>
              <a:t>26.07.2018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2DFC3-A927-4FD5-998D-5FEF529FDC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74818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5AFA3-CD32-4334-9952-9874E7F7314A}" type="datetime1">
              <a:rPr lang="ru-RU" smtClean="0"/>
              <a:pPr>
                <a:defRPr/>
              </a:pPr>
              <a:t>26.07.2018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66FA-4276-447F-A3C7-9121683CB1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45614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CABAD-E1CC-4091-876C-F77314913663}" type="datetime1">
              <a:rPr lang="ru-RU" smtClean="0"/>
              <a:pPr>
                <a:defRPr/>
              </a:pPr>
              <a:t>26.07.2018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CE58-DD8F-41A7-82C0-941C977FA5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3444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45AD3-CE1A-4D7D-90AE-98EA56005CF6}" type="datetime1">
              <a:rPr lang="ru-RU" smtClean="0"/>
              <a:pPr>
                <a:defRPr/>
              </a:pPr>
              <a:t>26.07.2018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71D5-AFD1-4600-87B8-EC0E16363B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60577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7F32D-9577-44C8-9B21-AC0A1100621B}" type="datetime1">
              <a:rPr lang="ru-RU" smtClean="0"/>
              <a:pPr>
                <a:defRPr/>
              </a:pPr>
              <a:t>26.07.2018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B163-F42F-4558-B02B-D3FE901361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12256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 bright="10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err="1" smtClean="0"/>
              <a:t>Четвертый</a:t>
            </a:r>
            <a:r>
              <a:rPr lang="ru-RU" dirty="0" smtClean="0"/>
              <a:t>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D42A46D6-8381-422F-B6E4-E70B42A03BA0}" type="datetime1">
              <a:rPr lang="ru-RU" smtClean="0"/>
              <a:pPr>
                <a:defRPr/>
              </a:pPr>
              <a:t>26.07.2018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CBC122BA-4C5C-4491-A08D-C4920A45C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  <p:sldLayoutId id="2147484123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0BE142EE6F2507F7FD7595A3B41F6D84EE438B052772A11A65AE03E498S155M" TargetMode="External"/><Relationship Id="rId2" Type="http://schemas.openxmlformats.org/officeDocument/2006/relationships/hyperlink" Target="http://www.termika.ru/dou/enc/razd1/rekvizit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rmika.ru/dou/enc/razd1/rekvizit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termika.ru/dou/enc/razd1/rekvizit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termika.ru/dou/enc/razd1/rekvizit.htm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www.termika.ru/dou/enc/razd1/rekvizit.html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hyperlink" Target="http://www.termika.ru/dou/enc/razd1/rekvizit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www.termika.ru/dou/enc/razd1/rekvizit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www.termika.ru/dou/enc/razd1/rekvizit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hyperlink" Target="http://www.termika.ru/dou/enc/razd1/rekvizit.html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rmika.ru/dou/enc/razd1/rekvizit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://www.termika.ru/dou/enc/razd1/rekvizit.html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://www.termika.ru/dou/enc/razd1/rekvizit.html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43631/59f3b6a56c689f3d0c5d43f21fe682860c739d40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hyperlink" Target="http://www.termika.ru/dou/enc/razd1/rekvizit.html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hyperlink" Target="http://www.termika.ru/dou/enc/razd1/rekvizit.html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hyperlink" Target="http://www.termika.ru/dou/enc/razd1/rekvizit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rmika.ru/dou/enc/razd1/rekvizit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hyperlink" Target="http://www.termika.ru/dou/enc/razd1/rekvizit.html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hyperlink" Target="http://www.termika.ru/dou/enc/razd1/rekvizit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hyperlink" Target="http://www.termika.ru/dou/enc/razd1/rekvizit.html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rmika.ru/dou/enc/razd1/rekvizit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82.gi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ECE58-DD8F-41A7-82C0-941C977FA5B8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571480"/>
            <a:ext cx="8001056" cy="5908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Семинар-совещание  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для работников  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муниципальных предприятий 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и учреждений,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организаций источников комплектования 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муниципального архива 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городского округа город Кумертау 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Республики Башкортостан</a:t>
            </a:r>
          </a:p>
          <a:p>
            <a:pPr algn="ctr"/>
            <a:endParaRPr lang="ru-RU" sz="2800" b="1" dirty="0" smtClean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26.07.2018  </a:t>
            </a:r>
            <a:endParaRPr lang="ru-RU" sz="2800" b="1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582594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Раздел 3. 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Общие требования к созданию документов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472518" cy="5214974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Verdana" pitchFamily="34" charset="0"/>
              </a:rPr>
              <a:t>НОСИТЕЛЬ</a:t>
            </a:r>
          </a:p>
          <a:p>
            <a:pPr>
              <a:buNone/>
            </a:pPr>
            <a:endParaRPr lang="ru-RU" sz="1800" b="1" dirty="0" smtClean="0">
              <a:solidFill>
                <a:srgbClr val="C00000"/>
              </a:solidFill>
              <a:latin typeface="Verdana" pitchFamily="34" charset="0"/>
            </a:endParaRPr>
          </a:p>
          <a:p>
            <a:pPr marL="432000">
              <a:buFont typeface="Arial" pitchFamily="34" charset="0"/>
              <a:buChar char="•"/>
            </a:pPr>
            <a:r>
              <a:rPr lang="ru-RU" sz="1800" dirty="0" smtClean="0">
                <a:latin typeface="Verdana" pitchFamily="34" charset="0"/>
              </a:rPr>
              <a:t>документы могут создаваться на бумажном носителе и в электронной форме с соблюдением установленных правил оформления документов;</a:t>
            </a:r>
          </a:p>
          <a:p>
            <a:pPr marL="432000">
              <a:buNone/>
            </a:pPr>
            <a:endParaRPr lang="ru-RU" sz="1800" dirty="0" smtClean="0">
              <a:latin typeface="Verdana" pitchFamily="34" charset="0"/>
            </a:endParaRPr>
          </a:p>
          <a:p>
            <a:pPr marL="432000"/>
            <a:r>
              <a:rPr lang="ru-RU" sz="1800" dirty="0" smtClean="0">
                <a:latin typeface="Verdana" pitchFamily="34" charset="0"/>
              </a:rPr>
              <a:t>вторую и последующие страницы документа нумеруют (номер страницы проставляются посередине верхнего поля документа на расстоянии не менее 10 мм от верхнего края листа);</a:t>
            </a:r>
          </a:p>
          <a:p>
            <a:endParaRPr lang="ru-RU" sz="1800" dirty="0" smtClean="0">
              <a:latin typeface="Verdana" pitchFamily="34" charset="0"/>
            </a:endParaRPr>
          </a:p>
          <a:p>
            <a:r>
              <a:rPr lang="ru-RU" sz="1800" dirty="0" smtClean="0">
                <a:latin typeface="Verdana" pitchFamily="34" charset="0"/>
              </a:rPr>
              <a:t>допускается создание документов на лицевой и оборотной сторонах листа;</a:t>
            </a:r>
          </a:p>
          <a:p>
            <a:endParaRPr lang="ru-RU" sz="1800" dirty="0" smtClean="0">
              <a:latin typeface="Verdana" pitchFamily="34" charset="0"/>
            </a:endParaRPr>
          </a:p>
          <a:p>
            <a:r>
              <a:rPr lang="ru-RU" sz="1800" dirty="0" smtClean="0">
                <a:latin typeface="Verdana" pitchFamily="34" charset="0"/>
              </a:rPr>
              <a:t>НПА и многостраничные документы  могут оформляться с титульным листом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Verdana" pitchFamily="34" charset="0"/>
              </a:rPr>
              <a:t> </a:t>
            </a: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</a:t>
            </a:r>
          </a:p>
          <a:p>
            <a:pPr>
              <a:buNone/>
            </a:pPr>
            <a:endParaRPr lang="ru-RU" sz="16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357158" y="1357298"/>
            <a:ext cx="285752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2844" y="4500570"/>
            <a:ext cx="642910" cy="2462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C00000"/>
                </a:solidFill>
              </a:rPr>
              <a:t>новое</a:t>
            </a:r>
            <a:endParaRPr lang="ru-RU" sz="10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2844" y="2214554"/>
            <a:ext cx="642942" cy="2462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C00000"/>
                </a:solidFill>
              </a:rPr>
              <a:t>новое</a:t>
            </a:r>
            <a:endParaRPr lang="ru-RU" sz="1000" b="1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2844" y="5500702"/>
            <a:ext cx="642910" cy="2462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C00000"/>
                </a:solidFill>
              </a:rPr>
              <a:t>новое</a:t>
            </a:r>
            <a:endParaRPr lang="ru-RU" sz="1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582594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Раздел 3. 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Общие требования к созданию документов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472518" cy="5256000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Verdana" pitchFamily="34" charset="0"/>
              </a:rPr>
              <a:t>ИНТЕРВАЛЫ</a:t>
            </a:r>
          </a:p>
          <a:p>
            <a:pPr indent="19050"/>
            <a:r>
              <a:rPr lang="ru-RU" sz="1800" dirty="0" smtClean="0">
                <a:latin typeface="Verdana" pitchFamily="34" charset="0"/>
              </a:rPr>
              <a:t>абзацный отступ текста документа – 1, 25 см </a:t>
            </a:r>
            <a:r>
              <a:rPr lang="ru-RU" sz="1800" i="1" dirty="0" smtClean="0">
                <a:latin typeface="Verdana" pitchFamily="34" charset="0"/>
              </a:rPr>
              <a:t>(5 знаков);</a:t>
            </a:r>
          </a:p>
          <a:p>
            <a:pPr indent="19050">
              <a:buNone/>
            </a:pPr>
            <a:endParaRPr lang="ru-RU" sz="1800" i="1" dirty="0" smtClean="0">
              <a:latin typeface="Verdana" pitchFamily="34" charset="0"/>
            </a:endParaRPr>
          </a:p>
          <a:p>
            <a:pPr indent="19050"/>
            <a:r>
              <a:rPr lang="ru-RU" sz="1800" dirty="0" smtClean="0">
                <a:latin typeface="Verdana" pitchFamily="34" charset="0"/>
              </a:rPr>
              <a:t>текст документа печатается через 1–1,5 межстрочных интервала, </a:t>
            </a:r>
          </a:p>
          <a:p>
            <a:pPr indent="19050">
              <a:buNone/>
            </a:pPr>
            <a:endParaRPr lang="ru-RU" sz="1800" dirty="0" smtClean="0">
              <a:latin typeface="Verdana" pitchFamily="34" charset="0"/>
            </a:endParaRPr>
          </a:p>
          <a:p>
            <a:pPr marL="361950" indent="0"/>
            <a:r>
              <a:rPr lang="ru-RU" sz="1800" dirty="0" smtClean="0">
                <a:latin typeface="Verdana" pitchFamily="34" charset="0"/>
              </a:rPr>
              <a:t>многострочные реквизиты печатаются через один межстрочный  интервал; </a:t>
            </a:r>
          </a:p>
          <a:p>
            <a:pPr indent="19050"/>
            <a:endParaRPr lang="ru-RU" sz="1800" b="1" dirty="0" smtClean="0">
              <a:latin typeface="Verdana" pitchFamily="34" charset="0"/>
            </a:endParaRPr>
          </a:p>
          <a:p>
            <a:pPr indent="19050"/>
            <a:r>
              <a:rPr lang="ru-RU" sz="1800" b="1" dirty="0" smtClean="0">
                <a:latin typeface="Verdana" pitchFamily="34" charset="0"/>
              </a:rPr>
              <a:t>длина самой длинной строки в реквизите:</a:t>
            </a:r>
          </a:p>
          <a:p>
            <a:pPr marL="1200150" lvl="3" indent="19050"/>
            <a:r>
              <a:rPr lang="ru-RU" sz="1800" dirty="0" smtClean="0">
                <a:latin typeface="Verdana" pitchFamily="34" charset="0"/>
              </a:rPr>
              <a:t>угловое  расположение реквизита – 7,5 см;</a:t>
            </a:r>
          </a:p>
          <a:p>
            <a:pPr marL="1200150" lvl="3" indent="19050"/>
            <a:r>
              <a:rPr lang="ru-RU" sz="1800" dirty="0" smtClean="0">
                <a:latin typeface="Verdana" pitchFamily="34" charset="0"/>
              </a:rPr>
              <a:t>продольное расположение реквизита  – 12 см.</a:t>
            </a:r>
          </a:p>
          <a:p>
            <a:pPr indent="19050">
              <a:buNone/>
            </a:pPr>
            <a:endParaRPr lang="ru-RU" sz="1800" b="1" dirty="0" smtClean="0">
              <a:latin typeface="Verdana" pitchFamily="34" charset="0"/>
            </a:endParaRPr>
          </a:p>
          <a:p>
            <a:pPr indent="19050"/>
            <a:r>
              <a:rPr lang="ru-RU" sz="1800" b="1" dirty="0" smtClean="0">
                <a:latin typeface="Verdana" pitchFamily="34" charset="0"/>
              </a:rPr>
              <a:t>интервал между словами – 1 пробел;</a:t>
            </a:r>
          </a:p>
          <a:p>
            <a:pPr indent="19050"/>
            <a:endParaRPr lang="ru-RU" sz="1800" b="1" dirty="0" smtClean="0">
              <a:latin typeface="Verdana" pitchFamily="34" charset="0"/>
            </a:endParaRPr>
          </a:p>
          <a:p>
            <a:pPr indent="19050"/>
            <a:r>
              <a:rPr lang="ru-RU" sz="1800" dirty="0" smtClean="0">
                <a:latin typeface="Verdana" pitchFamily="34" charset="0"/>
              </a:rPr>
              <a:t>текст документа выравнивается по ширине листа (по границам левого и правого полей документа);</a:t>
            </a:r>
          </a:p>
          <a:p>
            <a:pPr indent="19050"/>
            <a:endParaRPr lang="ru-RU" sz="1600" dirty="0" smtClean="0"/>
          </a:p>
          <a:p>
            <a:pPr indent="19050">
              <a:buNone/>
            </a:pPr>
            <a:r>
              <a:rPr lang="ru-RU" sz="1600" dirty="0" smtClean="0"/>
              <a:t> </a:t>
            </a:r>
          </a:p>
          <a:p>
            <a:pPr>
              <a:buNone/>
            </a:pPr>
            <a:endParaRPr lang="ru-RU" sz="16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286514" y="1356504"/>
            <a:ext cx="285752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4143380"/>
            <a:ext cx="642910" cy="2462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C00000"/>
                </a:solidFill>
              </a:rPr>
              <a:t>новое</a:t>
            </a:r>
            <a:endParaRPr lang="ru-RU" sz="10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714488"/>
            <a:ext cx="642942" cy="2462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C00000"/>
                </a:solidFill>
              </a:rPr>
              <a:t>новое</a:t>
            </a:r>
            <a:endParaRPr lang="ru-RU" sz="10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357826"/>
            <a:ext cx="714348" cy="2462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C00000"/>
                </a:solidFill>
              </a:rPr>
              <a:t>новое</a:t>
            </a:r>
            <a:endParaRPr lang="ru-RU" sz="1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582594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Раздел 3. 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Общие требования к созданию документов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472518" cy="5214974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Verdana" pitchFamily="34" charset="0"/>
              </a:rPr>
              <a:t>ШРИФТ</a:t>
            </a:r>
          </a:p>
          <a:p>
            <a:r>
              <a:rPr lang="ru-RU" sz="1600" dirty="0" smtClean="0"/>
              <a:t>Для создания документа необходимо использовать </a:t>
            </a:r>
            <a:r>
              <a:rPr lang="ru-RU" sz="1600" b="1" dirty="0" smtClean="0"/>
              <a:t>СВОБОДНО РАСПРОСТРАНЯЕМЫЕ БЕСПЛАТНЫЕ ШРИФТЫ</a:t>
            </a:r>
          </a:p>
          <a:p>
            <a:pPr lvl="1"/>
            <a:r>
              <a:rPr lang="ru-RU" sz="1800" dirty="0" err="1" smtClean="0"/>
              <a:t>Times</a:t>
            </a:r>
            <a:r>
              <a:rPr lang="ru-RU" sz="1800" dirty="0" smtClean="0"/>
              <a:t> </a:t>
            </a:r>
            <a:r>
              <a:rPr lang="ru-RU" sz="1800" dirty="0" err="1" smtClean="0"/>
              <a:t>New</a:t>
            </a:r>
            <a:r>
              <a:rPr lang="ru-RU" sz="1800" dirty="0" smtClean="0"/>
              <a:t> </a:t>
            </a:r>
            <a:r>
              <a:rPr lang="ru-RU" sz="1800" dirty="0" err="1" smtClean="0"/>
              <a:t>Roman</a:t>
            </a:r>
            <a:r>
              <a:rPr lang="ru-RU" sz="1800" dirty="0" smtClean="0"/>
              <a:t> N 13, 14;</a:t>
            </a:r>
          </a:p>
          <a:p>
            <a:pPr lvl="1"/>
            <a:r>
              <a:rPr lang="ru-RU" sz="1800" dirty="0" err="1" smtClean="0"/>
              <a:t>Arial</a:t>
            </a:r>
            <a:r>
              <a:rPr lang="ru-RU" sz="1800" dirty="0" smtClean="0"/>
              <a:t> N 12, 13;</a:t>
            </a:r>
          </a:p>
          <a:p>
            <a:pPr lvl="1"/>
            <a:r>
              <a:rPr lang="ru-RU" sz="1800" dirty="0" err="1" smtClean="0"/>
              <a:t>Verdana</a:t>
            </a:r>
            <a:r>
              <a:rPr lang="ru-RU" sz="1800" dirty="0" smtClean="0"/>
              <a:t> N 12, 13;</a:t>
            </a:r>
          </a:p>
          <a:p>
            <a:pPr lvl="1"/>
            <a:r>
              <a:rPr lang="ru-RU" sz="1800" dirty="0" err="1" smtClean="0"/>
              <a:t>Calibri</a:t>
            </a:r>
            <a:r>
              <a:rPr lang="ru-RU" sz="1800" dirty="0" smtClean="0"/>
              <a:t> N 14 и приближенные к ним.</a:t>
            </a:r>
          </a:p>
          <a:p>
            <a:r>
              <a:rPr lang="ru-RU" sz="1600" b="1" dirty="0" smtClean="0"/>
              <a:t> для таблиц допускается использовать шрифты меньших размеров; 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Verdana" pitchFamily="34" charset="0"/>
              </a:rPr>
              <a:t>ВЫРАВНИВАНИЕ И ВЫДЕЛЕНИЕ ТЕКСТА</a:t>
            </a:r>
          </a:p>
          <a:p>
            <a:r>
              <a:rPr lang="ru-RU" sz="1600" dirty="0" smtClean="0"/>
              <a:t>текст документа выравнивается по ширине листа (по границам левого и правого полей документа);</a:t>
            </a:r>
          </a:p>
          <a:p>
            <a:pPr>
              <a:buNone/>
            </a:pPr>
            <a:endParaRPr lang="ru-RU" sz="1600" dirty="0" smtClean="0"/>
          </a:p>
          <a:p>
            <a:r>
              <a:rPr lang="ru-RU" sz="1600" dirty="0" smtClean="0"/>
              <a:t>допускается угловое и продольное расположение реквизитов;</a:t>
            </a:r>
          </a:p>
          <a:p>
            <a:pPr>
              <a:buNone/>
            </a:pPr>
            <a:r>
              <a:rPr lang="ru-RU" sz="1600" dirty="0" smtClean="0"/>
              <a:t>  </a:t>
            </a:r>
          </a:p>
          <a:p>
            <a:r>
              <a:rPr lang="ru-RU" sz="1600" dirty="0" smtClean="0"/>
              <a:t>допускается </a:t>
            </a:r>
            <a:r>
              <a:rPr lang="ru-RU" sz="1600" b="1" dirty="0" smtClean="0"/>
              <a:t>выделение реквизитов </a:t>
            </a:r>
            <a:r>
              <a:rPr lang="ru-RU" sz="1600" dirty="0" smtClean="0"/>
              <a:t>«Адресат», «Заголовок к тексту» или «Подпись», а также отдельных фрагментов текста полужирным шрифтом.</a:t>
            </a:r>
          </a:p>
          <a:p>
            <a:pPr>
              <a:buNone/>
            </a:pPr>
            <a:endParaRPr lang="ru-RU" sz="16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357952" y="1356504"/>
            <a:ext cx="285752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286514" y="4142586"/>
            <a:ext cx="428628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785926"/>
            <a:ext cx="642942" cy="2462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C00000"/>
                </a:solidFill>
              </a:rPr>
              <a:t>новое</a:t>
            </a:r>
            <a:endParaRPr lang="ru-RU" sz="10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5929330"/>
            <a:ext cx="714348" cy="2462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C00000"/>
                </a:solidFill>
              </a:rPr>
              <a:t>новое</a:t>
            </a:r>
            <a:endParaRPr lang="ru-RU" sz="10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3429000"/>
            <a:ext cx="642910" cy="2462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C00000"/>
                </a:solidFill>
              </a:rPr>
              <a:t>новое</a:t>
            </a:r>
            <a:endParaRPr lang="ru-RU" sz="1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038" y="-6350"/>
            <a:ext cx="3883020" cy="343535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dirty="0" smtClean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Установлены размеры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служебного поля</a:t>
            </a:r>
            <a:r>
              <a:rPr lang="ru-RU" sz="24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, которые должны быть не менее: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dirty="0" smtClean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левое – 20 мм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правое – 10 мм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верхнее – 20 мм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нижнее – 20 мм</a:t>
            </a:r>
          </a:p>
        </p:txBody>
      </p:sp>
      <p:sp>
        <p:nvSpPr>
          <p:cNvPr id="38917" name="Прямоугольник 1"/>
          <p:cNvSpPr>
            <a:spLocks noChangeArrowheads="1"/>
          </p:cNvSpPr>
          <p:nvPr/>
        </p:nvSpPr>
        <p:spPr bwMode="auto">
          <a:xfrm>
            <a:off x="285720" y="4614863"/>
            <a:ext cx="3646518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Times New Roman" pitchFamily="18" charset="0"/>
              </a:rPr>
              <a:t>Документы длительных (свыше 10 лет) сроков хранения должны иметь </a:t>
            </a:r>
            <a:r>
              <a:rPr lang="ru-RU" altLang="ru-RU" sz="2400" dirty="0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левое поле </a:t>
            </a:r>
          </a:p>
          <a:p>
            <a:pPr algn="ctr"/>
            <a:r>
              <a:rPr lang="ru-RU" altLang="ru-RU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Times New Roman" pitchFamily="18" charset="0"/>
              </a:rPr>
              <a:t>не менее 30 мм.</a:t>
            </a: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4267200" y="526773"/>
            <a:ext cx="4591080" cy="5648602"/>
            <a:chOff x="4267200" y="526946"/>
            <a:chExt cx="4591080" cy="5648602"/>
          </a:xfrm>
        </p:grpSpPr>
        <p:grpSp>
          <p:nvGrpSpPr>
            <p:cNvPr id="3" name="Группа 1"/>
            <p:cNvGrpSpPr>
              <a:grpSpLocks/>
            </p:cNvGrpSpPr>
            <p:nvPr/>
          </p:nvGrpSpPr>
          <p:grpSpPr bwMode="auto">
            <a:xfrm>
              <a:off x="4267200" y="526946"/>
              <a:ext cx="4591080" cy="5648602"/>
              <a:chOff x="4114800" y="880786"/>
              <a:chExt cx="4591080" cy="5648602"/>
            </a:xfrm>
          </p:grpSpPr>
          <p:pic>
            <p:nvPicPr>
              <p:cNvPr id="38922" name="Picture 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114800" y="880786"/>
                <a:ext cx="4591080" cy="56486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" name="Прямоугольник 5"/>
              <p:cNvSpPr/>
              <p:nvPr/>
            </p:nvSpPr>
            <p:spPr>
              <a:xfrm rot="16200000">
                <a:off x="3477419" y="3671095"/>
                <a:ext cx="2346325" cy="33813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ru-RU" sz="1600" b="1" dirty="0">
                    <a:solidFill>
                      <a:srgbClr val="FF0000"/>
                    </a:solidFill>
                    <a:latin typeface="+mj-lt"/>
                  </a:rPr>
                  <a:t>Служебное поле</a:t>
                </a:r>
                <a:endParaRPr lang="ru-RU" sz="1600" dirty="0">
                  <a:solidFill>
                    <a:srgbClr val="FF0000"/>
                  </a:solidFill>
                  <a:latin typeface="+mj-lt"/>
                </a:endParaRPr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5249863" y="3509963"/>
                <a:ext cx="1965325" cy="40005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ru-RU" sz="2000" b="1" dirty="0">
                    <a:solidFill>
                      <a:schemeClr val="accent5">
                        <a:lumMod val="90000"/>
                      </a:schemeClr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</a:rPr>
                  <a:t>Рабочее поле</a:t>
                </a:r>
                <a:endParaRPr lang="ru-RU" sz="2000" dirty="0">
                  <a:solidFill>
                    <a:schemeClr val="accent5">
                      <a:lumMod val="9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6777054" y="1568435"/>
                <a:ext cx="815975" cy="246062"/>
              </a:xfrm>
              <a:prstGeom prst="rect">
                <a:avLst/>
              </a:prstGeom>
              <a:solidFill>
                <a:srgbClr val="01BC52"/>
              </a:solidFill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ru-RU" sz="1000" b="1" dirty="0">
                    <a:solidFill>
                      <a:srgbClr val="C00000"/>
                    </a:solidFill>
                    <a:latin typeface="+mj-lt"/>
                  </a:rPr>
                  <a:t>реквизит</a:t>
                </a:r>
                <a:endParaRPr lang="ru-RU" sz="1000" dirty="0">
                  <a:solidFill>
                    <a:srgbClr val="C00000"/>
                  </a:solidFill>
                  <a:latin typeface="+mj-lt"/>
                </a:endParaRPr>
              </a:p>
            </p:txBody>
          </p:sp>
        </p:grpSp>
        <p:sp>
          <p:nvSpPr>
            <p:cNvPr id="38921" name="Прямоугольник 2"/>
            <p:cNvSpPr>
              <a:spLocks noChangeArrowheads="1"/>
            </p:cNvSpPr>
            <p:nvPr/>
          </p:nvSpPr>
          <p:spPr bwMode="auto">
            <a:xfrm>
              <a:off x="5098714" y="2742341"/>
              <a:ext cx="91884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b="1" dirty="0">
                  <a:solidFill>
                    <a:srgbClr val="FF0000"/>
                  </a:solidFill>
                  <a:latin typeface="Arial" pitchFamily="34" charset="0"/>
                  <a:cs typeface="Times New Roman" pitchFamily="18" charset="0"/>
                </a:rPr>
                <a:t>30 мм</a:t>
              </a:r>
              <a:endParaRPr lang="ru-RU" altLang="ru-RU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642910" y="4143380"/>
            <a:ext cx="3101970" cy="4001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НОВОЕ ТРЕБОВАНИЕ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72066" y="5214950"/>
            <a:ext cx="732893" cy="246221"/>
          </a:xfrm>
          <a:prstGeom prst="rect">
            <a:avLst/>
          </a:prstGeom>
          <a:solidFill>
            <a:srgbClr val="01BC52"/>
          </a:solidFill>
        </p:spPr>
        <p:txBody>
          <a:bodyPr wrap="none" rtlCol="0">
            <a:spAutoFit/>
          </a:bodyPr>
          <a:lstStyle/>
          <a:p>
            <a:r>
              <a:rPr lang="ru-RU" sz="1000" dirty="0" smtClean="0"/>
              <a:t>Отметка</a:t>
            </a:r>
            <a:endParaRPr lang="ru-RU" sz="1000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Я 28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57554" y="36957"/>
            <a:ext cx="5786446" cy="6821043"/>
          </a:xfrm>
        </p:spPr>
      </p:pic>
      <p:sp>
        <p:nvSpPr>
          <p:cNvPr id="6" name="Прямоугольник 5"/>
          <p:cNvSpPr/>
          <p:nvPr/>
        </p:nvSpPr>
        <p:spPr>
          <a:xfrm>
            <a:off x="7215206" y="142852"/>
            <a:ext cx="571504" cy="142876"/>
          </a:xfrm>
          <a:prstGeom prst="rect">
            <a:avLst/>
          </a:prstGeom>
          <a:solidFill>
            <a:srgbClr val="7DAF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42844" y="71414"/>
            <a:ext cx="314327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tx1"/>
                </a:solidFill>
              </a:rPr>
              <a:t>01 - герб (Государственный герб  РФ,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герб субъекта РФ, герб МО)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02 - эмблема;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03 - товарный знак (</a:t>
            </a:r>
            <a:r>
              <a:rPr lang="ru-RU" sz="1100" dirty="0" err="1" smtClean="0">
                <a:solidFill>
                  <a:schemeClr val="tx1"/>
                </a:solidFill>
              </a:rPr>
              <a:t>знак</a:t>
            </a:r>
            <a:r>
              <a:rPr lang="ru-RU" sz="1100" dirty="0" smtClean="0">
                <a:solidFill>
                  <a:schemeClr val="tx1"/>
                </a:solidFill>
              </a:rPr>
              <a:t> обслуживания);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04 - код формы документа;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05 - наименование организации – автор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06 - наименование структурного подразделения - автора документа;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07 - наименование должности лица - автора документа;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08 - справочные данные об организации;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09 - наименование вида документа;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10 - дата документа;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11 - регистрационный номер документа;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12 - ссылка на регистрационный номер и дату поступившего документа;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13 - место составления (издания) документа;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14 - гриф ограничения доступа к документу;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15 - адресат;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16 - гриф утверждения документа;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17 - заголовок к тексту;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18 - текст документа;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19 - отметка о приложении;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20 - гриф согласования документа;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21 - виза;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22 - подпись;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23 - отметка об электронной подписи;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24 - печать;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25 - отметка об исполнителе;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26 - отметка о заверении копии;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27 - отметка о поступлении документа;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28 - резолюция;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29 - отметка о контроле;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30 - отметка о направлении документа в дело. 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ru-RU" sz="2400" b="1" dirty="0" smtClean="0"/>
              <a:t>Реквизиты не включенные в ГОСТ Р 7.0.97-2016</a:t>
            </a:r>
            <a:br>
              <a:rPr lang="ru-RU" sz="2400" b="1" dirty="0" smtClean="0"/>
            </a:br>
            <a:r>
              <a:rPr lang="ru-RU" sz="2400" b="1" dirty="0" smtClean="0"/>
              <a:t>(как самостоятельные) 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>
              <a:buNone/>
            </a:pPr>
            <a:r>
              <a:rPr lang="ru-RU" sz="1400" dirty="0" smtClean="0"/>
              <a:t>• код организации (реквизит 04):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• основной государственный регистрационный номер (ОГРН) юридического лица (реквизит 05):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идентификационный номер налогоплательщика / код причины постановки на учет (ИНН/КПП) (реквизит 06):</a:t>
            </a:r>
          </a:p>
          <a:p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r>
              <a:rPr lang="ru-RU" sz="1400" dirty="0" smtClean="0"/>
              <a:t>Сведения о коде организации по ОКПО, ОГРН и ИНН/КПП включены в состав реквизита «Справочные данные об организации» (это реквизит, который присутствует в бланках писем):</a:t>
            </a:r>
          </a:p>
          <a:p>
            <a:pPr>
              <a:buNone/>
            </a:pP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pic>
        <p:nvPicPr>
          <p:cNvPr id="5" name="Рисунок 4" descr="Я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571613"/>
            <a:ext cx="5396410" cy="428628"/>
          </a:xfrm>
          <a:prstGeom prst="rect">
            <a:avLst/>
          </a:prstGeom>
        </p:spPr>
      </p:pic>
      <p:pic>
        <p:nvPicPr>
          <p:cNvPr id="6" name="Рисунок 5" descr="Я 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2357430"/>
            <a:ext cx="5357850" cy="428628"/>
          </a:xfrm>
          <a:prstGeom prst="rect">
            <a:avLst/>
          </a:prstGeom>
        </p:spPr>
      </p:pic>
      <p:pic>
        <p:nvPicPr>
          <p:cNvPr id="7" name="Рисунок 6" descr="Я 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3286124"/>
            <a:ext cx="5357850" cy="428628"/>
          </a:xfrm>
          <a:prstGeom prst="rect">
            <a:avLst/>
          </a:prstGeom>
        </p:spPr>
      </p:pic>
      <p:pic>
        <p:nvPicPr>
          <p:cNvPr id="8" name="Рисунок 7" descr="Я 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10" y="4500570"/>
            <a:ext cx="5357850" cy="10001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9" name="Прямоугольник 8"/>
          <p:cNvSpPr/>
          <p:nvPr/>
        </p:nvSpPr>
        <p:spPr>
          <a:xfrm>
            <a:off x="571472" y="5500702"/>
            <a:ext cx="8143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   идентификатор электронной копии документа (реквизит 30 по ГОСТ Р 6.30-2003):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" name="Рисунок 9" descr="Я 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10" y="6072206"/>
            <a:ext cx="5357850" cy="42862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701118" cy="2628896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altLang="ru-R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01 –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Герб (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Государственный герб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РФ,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герб субъекта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РФ, </a:t>
            </a:r>
            <a:r>
              <a:rPr lang="ru-RU" sz="2400" b="1" dirty="0">
                <a:solidFill>
                  <a:srgbClr val="C00000"/>
                </a:solidFill>
                <a:latin typeface="+mj-lt"/>
              </a:rPr>
              <a:t>герб (геральдический знак) муниципального образования)</a:t>
            </a:r>
            <a:endParaRPr lang="ru-RU" altLang="ru-RU" sz="2400" b="1" dirty="0" smtClean="0">
              <a:solidFill>
                <a:srgbClr val="C00000"/>
              </a:solidFill>
              <a:latin typeface="+mj-lt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altLang="ru-RU" sz="1800" b="1" dirty="0" smtClean="0">
              <a:solidFill>
                <a:schemeClr val="accent6">
                  <a:lumMod val="40000"/>
                  <a:lumOff val="60000"/>
                </a:schemeClr>
              </a:solidFill>
              <a:latin typeface="+mj-lt"/>
            </a:endParaRPr>
          </a:p>
        </p:txBody>
      </p:sp>
      <p:pic>
        <p:nvPicPr>
          <p:cNvPr id="39941" name="Picture 4" descr="pzgerbp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4024" y="1142984"/>
            <a:ext cx="132315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5" descr="gerb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142984"/>
            <a:ext cx="1481132" cy="17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5" descr="gerb2"/>
          <p:cNvPicPr>
            <a:picLocks noChangeAspect="1" noChangeArrowheads="1"/>
          </p:cNvPicPr>
          <p:nvPr/>
        </p:nvPicPr>
        <p:blipFill>
          <a:blip r:embed="rId3"/>
          <a:srcRect l="6943" t="2940" r="6264" b="17647"/>
          <a:stretch>
            <a:fillRect/>
          </a:stretch>
        </p:blipFill>
        <p:spPr bwMode="auto">
          <a:xfrm>
            <a:off x="7500958" y="1071546"/>
            <a:ext cx="1476369" cy="1594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85786" y="5429264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Реквизит  помещается  по середине верхнего поля бланка документа над реквизитами организации, на расстоянии 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10 мм от верхнего края листа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142984"/>
            <a:ext cx="32861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altLang="ru-RU" sz="1600" b="1" dirty="0" smtClean="0">
                <a:solidFill>
                  <a:schemeClr val="tx2">
                    <a:lumMod val="75000"/>
                  </a:schemeClr>
                </a:solidFill>
              </a:rPr>
              <a:t>Герб РФ относится к реквизитам, используемым для изготовления бланков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altLang="ru-RU" sz="1600" b="1" dirty="0" smtClean="0">
                <a:solidFill>
                  <a:schemeClr val="tx2">
                    <a:lumMod val="75000"/>
                  </a:schemeClr>
                </a:solidFill>
              </a:rPr>
              <a:t>в органах </a:t>
            </a:r>
            <a:r>
              <a:rPr lang="ru-RU" altLang="ru-RU" sz="1600" b="1" dirty="0" err="1" smtClean="0">
                <a:solidFill>
                  <a:schemeClr val="tx2">
                    <a:lumMod val="75000"/>
                  </a:schemeClr>
                </a:solidFill>
              </a:rPr>
              <a:t>гос</a:t>
            </a:r>
            <a:r>
              <a:rPr lang="ru-RU" altLang="ru-RU" sz="1600" b="1" dirty="0" smtClean="0">
                <a:solidFill>
                  <a:schemeClr val="tx2">
                    <a:lumMod val="75000"/>
                  </a:schemeClr>
                </a:solidFill>
              </a:rPr>
              <a:t>. власти РФ</a:t>
            </a:r>
            <a:r>
              <a:rPr lang="ru-RU" altLang="ru-RU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8" name="Picture 23" descr="gerb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2857496"/>
            <a:ext cx="1668461" cy="178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500298" y="3071810"/>
            <a:ext cx="63579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Государственный герб Республики Башкортостан </a:t>
            </a:r>
          </a:p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помещается на бланках органов государственной власти Республики Башкортостан и подчиненных им ведомств и организаций в соответствии с Законом Республики Башкортостан «О государственной символике Республики Башкортостан». 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571612"/>
            <a:ext cx="8358246" cy="928694"/>
          </a:xfrm>
        </p:spPr>
        <p:txBody>
          <a:bodyPr/>
          <a:lstStyle/>
          <a:p>
            <a:pPr marL="0" indent="460375" algn="ctr" eaLnBrk="1" hangingPunct="1">
              <a:buFont typeface="Wingdings" pitchFamily="2" charset="2"/>
              <a:buNone/>
              <a:defRPr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Герб (геральдический знак) муниципального образования размещается на бланках документов  органов представительной и исполнительной власти МО  в соответствии с уставами и иными НПА органов  местного самоуправления  </a:t>
            </a:r>
          </a:p>
        </p:txBody>
      </p:sp>
      <p:sp>
        <p:nvSpPr>
          <p:cNvPr id="43013" name="Rectangle 6"/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43014" name="Rectangle 8"/>
          <p:cNvSpPr>
            <a:spLocks noChangeArrowheads="1"/>
          </p:cNvSpPr>
          <p:nvPr/>
        </p:nvSpPr>
        <p:spPr bwMode="auto">
          <a:xfrm>
            <a:off x="0" y="2052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pic>
        <p:nvPicPr>
          <p:cNvPr id="43015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"/>
            <a:ext cx="1214446" cy="1552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1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786050" y="0"/>
            <a:ext cx="1285884" cy="1566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7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0"/>
            <a:ext cx="1285884" cy="1592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8" name="Picture 14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7072330" y="-1"/>
            <a:ext cx="1285884" cy="157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500034" y="2571744"/>
            <a:ext cx="6643734" cy="1374566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28596" y="4572008"/>
            <a:ext cx="84296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447675" algn="just" eaLnBrk="1" hangingPunct="1"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органах власти и организациях субъектов РФ, использующих  наряду с   русским языком как государственным языком РФ государственный язык  республик в составе РФ, используются  бланки документов на государственном языке и государственном языке республики в составе РФ</a:t>
            </a:r>
          </a:p>
          <a:p>
            <a:pPr marL="0" indent="447675" algn="just" eaLnBrk="1" hangingPunct="1"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marL="0" indent="447675" algn="just" eaLnBrk="1" hangingPunct="1"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Наименование организации на русском языке слева или сверху наименования на  государственном языке субъекта РФ   </a:t>
            </a:r>
          </a:p>
        </p:txBody>
      </p:sp>
      <p:sp>
        <p:nvSpPr>
          <p:cNvPr id="11" name="Выноска 2 10"/>
          <p:cNvSpPr/>
          <p:nvPr/>
        </p:nvSpPr>
        <p:spPr>
          <a:xfrm>
            <a:off x="7715272" y="2500306"/>
            <a:ext cx="1428728" cy="1214446"/>
          </a:xfrm>
          <a:prstGeom prst="borderCallout2">
            <a:avLst>
              <a:gd name="adj1" fmla="val 18750"/>
              <a:gd name="adj2" fmla="val -1130"/>
              <a:gd name="adj3" fmla="val 18750"/>
              <a:gd name="adj4" fmla="val -16667"/>
              <a:gd name="adj5" fmla="val 65731"/>
              <a:gd name="adj6" fmla="val -3944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Закон РБ «О языках народов  Республики Башкортостан»</a:t>
            </a:r>
            <a:endParaRPr lang="ru-RU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9144000" cy="2700334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altLang="ru-RU" sz="24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cs typeface="Arial" pitchFamily="34" charset="0"/>
              </a:rPr>
              <a:t>02 –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cs typeface="Arial" pitchFamily="34" charset="0"/>
              </a:rPr>
              <a:t>Эмблема </a:t>
            </a:r>
            <a:r>
              <a:rPr lang="ru-RU" altLang="ru-RU" sz="24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cs typeface="Arial" pitchFamily="34" charset="0"/>
              </a:rPr>
              <a:t>(организации)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altLang="ru-RU" sz="2700" b="1" dirty="0" smtClean="0">
              <a:latin typeface="Verdana" pitchFamily="34" charset="0"/>
            </a:endParaRPr>
          </a:p>
          <a:p>
            <a:pPr marL="0" indent="19050" algn="ctr" eaLnBrk="1" hangingPunct="1">
              <a:buFont typeface="Wingdings" pitchFamily="2" charset="2"/>
              <a:buNone/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Изображение эмблемы 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  <a:p>
            <a:pPr marL="0" indent="19050" algn="ctr" eaLnBrk="1" hangingPunct="1"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помещается </a:t>
            </a:r>
            <a:r>
              <a:rPr lang="ru-RU" sz="2000" b="1" dirty="0">
                <a:solidFill>
                  <a:srgbClr val="C00000"/>
                </a:solidFill>
                <a:latin typeface="Verdana" pitchFamily="34" charset="0"/>
              </a:rPr>
              <a:t>по середине верхнего </a:t>
            </a:r>
            <a:r>
              <a:rPr lang="ru-RU" sz="2000" b="1" dirty="0" smtClean="0">
                <a:solidFill>
                  <a:srgbClr val="C00000"/>
                </a:solidFill>
                <a:latin typeface="Verdana" pitchFamily="34" charset="0"/>
              </a:rPr>
              <a:t>поля бланка </a:t>
            </a:r>
            <a:r>
              <a:rPr lang="ru-RU" sz="2000" b="1" dirty="0">
                <a:solidFill>
                  <a:srgbClr val="C00000"/>
                </a:solidFill>
                <a:latin typeface="Verdana" pitchFamily="34" charset="0"/>
              </a:rPr>
              <a:t>документа </a:t>
            </a:r>
            <a:endParaRPr lang="ru-RU" sz="2000" b="1" dirty="0" smtClean="0">
              <a:solidFill>
                <a:srgbClr val="C00000"/>
              </a:solidFill>
              <a:latin typeface="Verdana" pitchFamily="34" charset="0"/>
            </a:endParaRPr>
          </a:p>
          <a:p>
            <a:pPr marL="0" indent="19050" algn="ctr" eaLnBrk="1" hangingPunct="1"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Verdana" pitchFamily="34" charset="0"/>
              </a:rPr>
              <a:t>над </a:t>
            </a:r>
            <a:r>
              <a:rPr lang="ru-RU" sz="2000" b="1" dirty="0">
                <a:solidFill>
                  <a:srgbClr val="C00000"/>
                </a:solidFill>
                <a:latin typeface="Verdana" pitchFamily="34" charset="0"/>
              </a:rPr>
              <a:t>реквизитами организации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– автора документа, 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  <a:p>
            <a:pPr marL="0" indent="19050" algn="ctr" eaLnBrk="1" hangingPunct="1"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на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расстоянии 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  <a:p>
            <a:pPr marL="0" indent="19050" algn="ctr" eaLnBrk="1" hangingPunct="1"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10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мм от верхнего края листа</a:t>
            </a:r>
            <a:endParaRPr lang="ru-RU" altLang="ru-RU" sz="2000" dirty="0" smtClean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44037" name="Picture 2" descr="http://metekznak.ru/pic/large-1064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85720" y="3143248"/>
            <a:ext cx="8598271" cy="267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228600"/>
            <a:ext cx="9144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182562" tIns="46038" rIns="182562" bIns="46038"/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Font typeface="Wingdings" pitchFamily="2" charset="2"/>
              <a:buNone/>
              <a:defRPr/>
            </a:pPr>
            <a:r>
              <a:rPr lang="ru-RU" altLang="ru-RU" sz="2000" b="1" kern="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cs typeface="Arial" pitchFamily="34" charset="0"/>
              </a:rPr>
              <a:t>03 – </a:t>
            </a:r>
            <a:r>
              <a:rPr lang="ru-RU" sz="2000" b="1" kern="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cs typeface="Arial" pitchFamily="34" charset="0"/>
              </a:rPr>
              <a:t>Товарный знак (знак обслуживания)</a:t>
            </a:r>
            <a:endParaRPr lang="ru-RU" altLang="ru-RU" sz="2000" b="1" kern="0" dirty="0" smtClean="0">
              <a:solidFill>
                <a:schemeClr val="tx2">
                  <a:lumMod val="50000"/>
                </a:schemeClr>
              </a:solidFill>
              <a:latin typeface="Verdana" pitchFamily="34" charset="0"/>
              <a:cs typeface="Arial" pitchFamily="34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altLang="ru-RU" sz="2000" b="1" kern="0" dirty="0" smtClean="0">
              <a:latin typeface="Verdana" pitchFamily="34" charset="0"/>
            </a:endParaRPr>
          </a:p>
          <a:p>
            <a:pPr marL="625475" indent="-263525">
              <a:buFont typeface="Wingdings" pitchFamily="2" charset="2"/>
              <a:buChar char="q"/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Изображение товарного знака (знака обслуживания) </a:t>
            </a:r>
            <a:r>
              <a:rPr lang="ru-RU" sz="2000" b="1" dirty="0">
                <a:solidFill>
                  <a:srgbClr val="C00000"/>
                </a:solidFill>
                <a:latin typeface="Verdana" pitchFamily="34" charset="0"/>
              </a:rPr>
              <a:t>помещается по середине верхнего </a:t>
            </a:r>
            <a:r>
              <a:rPr lang="ru-RU" sz="2000" b="1" dirty="0" smtClean="0">
                <a:solidFill>
                  <a:srgbClr val="C00000"/>
                </a:solidFill>
                <a:latin typeface="Verdana" pitchFamily="34" charset="0"/>
              </a:rPr>
              <a:t>поля бланка </a:t>
            </a:r>
            <a:r>
              <a:rPr lang="ru-RU" sz="2000" b="1" dirty="0">
                <a:solidFill>
                  <a:srgbClr val="C00000"/>
                </a:solidFill>
                <a:latin typeface="Verdana" pitchFamily="34" charset="0"/>
              </a:rPr>
              <a:t>документа над реквизитами организации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– автора документа, или слева на уровне наименования организации – автора документа (допускается захватывать часть левого поля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).</a:t>
            </a:r>
          </a:p>
          <a:p>
            <a:pPr marL="625475" indent="-263525">
              <a:buNone/>
              <a:defRPr/>
            </a:pPr>
            <a:endParaRPr lang="ru-RU" sz="2000" dirty="0">
              <a:solidFill>
                <a:schemeClr val="tx2">
                  <a:lumMod val="75000"/>
                </a:schemeClr>
              </a:solidFill>
              <a:latin typeface="Verdana" pitchFamily="34" charset="0"/>
            </a:endParaRPr>
          </a:p>
          <a:p>
            <a:pPr marL="625475" indent="-263525">
              <a:buFont typeface="Wingdings" pitchFamily="2" charset="2"/>
              <a:buChar char="q"/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Наряду с товарным знаком (знаком обслуживания), на бланках документов может указываться коммерческое обозначение юридического лица.</a:t>
            </a:r>
          </a:p>
        </p:txBody>
      </p:sp>
      <p:pic>
        <p:nvPicPr>
          <p:cNvPr id="45061" name="Рисунок 5" descr="Вырезка экран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42910" y="4412935"/>
            <a:ext cx="7786742" cy="1899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0"/>
          <p:cNvSpPr txBox="1">
            <a:spLocks noChangeArrowheads="1"/>
          </p:cNvSpPr>
          <p:nvPr/>
        </p:nvSpPr>
        <p:spPr bwMode="auto">
          <a:xfrm>
            <a:off x="107950" y="714356"/>
            <a:ext cx="8928100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Тема: 	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	      </a:t>
            </a:r>
          </a:p>
          <a:p>
            <a:pPr algn="ctr" eaLnBrk="1" hangingPunct="1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О внедрении ГОСТ Р 7.0.97-2016</a:t>
            </a:r>
          </a:p>
          <a:p>
            <a:pPr algn="ctr" eaLnBrk="1" hangingPunct="1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(утв. приказом 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Росстандарта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от 8 декабря 2016г. №2004-ст)</a:t>
            </a:r>
          </a:p>
          <a:p>
            <a:pPr algn="ctr" eaLnBrk="1" hangingPunct="1"/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algn="ctr" eaLnBrk="1" hangingPunct="1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Национальный стандарт Российской Федерации.</a:t>
            </a:r>
          </a:p>
          <a:p>
            <a:pPr algn="ctr" eaLnBrk="1" hangingPunct="1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«Система стандартов </a:t>
            </a:r>
          </a:p>
          <a:p>
            <a:pPr algn="ctr" eaLnBrk="1" hangingPunct="1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по информации, библиотечному и издательскому делу.</a:t>
            </a:r>
          </a:p>
          <a:p>
            <a:pPr algn="ctr" eaLnBrk="1" hangingPunct="1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Организационно-распорядительная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документация.</a:t>
            </a:r>
          </a:p>
          <a:p>
            <a:pPr algn="ctr" eaLnBrk="1" hangingPunct="1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Требования к оформлению документов.»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143372" y="5572140"/>
            <a:ext cx="4500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Попова Любовь Александровна</a:t>
            </a:r>
          </a:p>
          <a:p>
            <a:pPr algn="ctr" eaLnBrk="1" hangingPunct="1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директор МБУ Архив г.Кумертау  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940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138113"/>
            <a:ext cx="8915400" cy="4572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04 - Код формы документа (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/>
                <a:hlinkClick r:id="rId2"/>
              </a:rPr>
              <a:t>реквизит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07)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1000108"/>
            <a:ext cx="8763000" cy="585789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itchFamily="2" charset="2"/>
              <a:buChar char="q"/>
              <a:defRPr/>
            </a:pPr>
            <a:r>
              <a:rPr lang="ru-RU" sz="1800" dirty="0">
                <a:latin typeface="Verdana" pitchFamily="34" charset="0"/>
              </a:rPr>
              <a:t>Код формы документа проставляется на унифицированных формах документов в соответствии с Общероссийским классификатором управленческой документации </a:t>
            </a:r>
            <a:r>
              <a:rPr lang="ru-RU" sz="1800" dirty="0">
                <a:latin typeface="Verdana" pitchFamily="34" charset="0"/>
                <a:hlinkClick r:id="rId3"/>
              </a:rPr>
              <a:t>(ОКУД)</a:t>
            </a:r>
            <a:r>
              <a:rPr lang="ru-RU" sz="1800" dirty="0">
                <a:latin typeface="Verdana" pitchFamily="34" charset="0"/>
              </a:rPr>
              <a:t> или локальным </a:t>
            </a:r>
            <a:r>
              <a:rPr lang="ru-RU" sz="1800" dirty="0" smtClean="0">
                <a:latin typeface="Verdana" pitchFamily="34" charset="0"/>
              </a:rPr>
              <a:t>классификатором</a:t>
            </a:r>
          </a:p>
          <a:p>
            <a:pPr eaLnBrk="1" hangingPunct="1">
              <a:lnSpc>
                <a:spcPct val="100000"/>
              </a:lnSpc>
              <a:buNone/>
              <a:defRPr/>
            </a:pPr>
            <a:endParaRPr lang="ru-RU" sz="1800" dirty="0" smtClean="0">
              <a:latin typeface="Verdana" pitchFamily="34" charset="0"/>
            </a:endParaRPr>
          </a:p>
          <a:p>
            <a:pPr eaLnBrk="1" hangingPunct="1">
              <a:lnSpc>
                <a:spcPct val="100000"/>
              </a:lnSpc>
              <a:buFont typeface="Wingdings" pitchFamily="2" charset="2"/>
              <a:buChar char="q"/>
              <a:defRPr/>
            </a:pPr>
            <a:r>
              <a:rPr lang="ru-RU" sz="1800" dirty="0" smtClean="0">
                <a:latin typeface="Verdana" pitchFamily="34" charset="0"/>
              </a:rPr>
              <a:t>Располагается в </a:t>
            </a:r>
            <a:r>
              <a:rPr lang="ru-RU" sz="1800" dirty="0">
                <a:latin typeface="Verdana" pitchFamily="34" charset="0"/>
              </a:rPr>
              <a:t>правом верхнем углу рабочего поля </a:t>
            </a:r>
            <a:r>
              <a:rPr lang="ru-RU" sz="1800" dirty="0" smtClean="0">
                <a:latin typeface="Verdana" pitchFamily="34" charset="0"/>
              </a:rPr>
              <a:t>документа </a:t>
            </a:r>
          </a:p>
          <a:p>
            <a:pPr eaLnBrk="1" hangingPunct="1">
              <a:lnSpc>
                <a:spcPct val="100000"/>
              </a:lnSpc>
              <a:buNone/>
              <a:defRPr/>
            </a:pPr>
            <a:endParaRPr lang="ru-RU" sz="1800" dirty="0" smtClean="0">
              <a:latin typeface="Verdana" pitchFamily="34" charset="0"/>
            </a:endParaRPr>
          </a:p>
          <a:p>
            <a:pPr eaLnBrk="1" hangingPunct="1">
              <a:lnSpc>
                <a:spcPct val="100000"/>
              </a:lnSpc>
              <a:buFont typeface="Wingdings" pitchFamily="2" charset="2"/>
              <a:buChar char="q"/>
              <a:defRPr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Состоит из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слов «Форма по (наименование классификатора) и цифрового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кода                  </a:t>
            </a:r>
            <a:r>
              <a:rPr lang="ru-RU" sz="1800" dirty="0" smtClean="0">
                <a:solidFill>
                  <a:srgbClr val="C00000"/>
                </a:solidFill>
                <a:latin typeface="Verdana" pitchFamily="34" charset="0"/>
              </a:rPr>
              <a:t>Пример:     Форма </a:t>
            </a:r>
            <a:r>
              <a:rPr lang="ru-RU" sz="1800" dirty="0">
                <a:solidFill>
                  <a:srgbClr val="C00000"/>
                </a:solidFill>
                <a:latin typeface="Verdana" pitchFamily="34" charset="0"/>
              </a:rPr>
              <a:t>по </a:t>
            </a:r>
            <a:r>
              <a:rPr lang="ru-RU" sz="1800" dirty="0" smtClean="0">
                <a:solidFill>
                  <a:srgbClr val="C00000"/>
                </a:solidFill>
                <a:latin typeface="Verdana" pitchFamily="34" charset="0"/>
              </a:rPr>
              <a:t>ОКУД 031016.</a:t>
            </a:r>
          </a:p>
        </p:txBody>
      </p:sp>
      <p:pic>
        <p:nvPicPr>
          <p:cNvPr id="4608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143380"/>
            <a:ext cx="8531225" cy="2489195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cxnSp>
        <p:nvCxnSpPr>
          <p:cNvPr id="3" name="Прямая со стрелкой 2"/>
          <p:cNvCxnSpPr/>
          <p:nvPr/>
        </p:nvCxnSpPr>
        <p:spPr bwMode="auto">
          <a:xfrm rot="16200000" flipH="1">
            <a:off x="7215206" y="4071942"/>
            <a:ext cx="1143008" cy="571504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7166"/>
            <a:ext cx="9144000" cy="64294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05 - Наименование организации (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  <a:hlinkClick r:id="rId2"/>
              </a:rPr>
              <a:t>реквизит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08)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</a:br>
            <a:endParaRPr lang="ru-RU" sz="2400" b="1" dirty="0" smtClean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7200" y="1293812"/>
            <a:ext cx="82582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Наименование организации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— автора документа на бланке документа должно соответствовать наименованию юридического лица, закрепленному в его учредительных документах (уставе или положении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).</a:t>
            </a: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defRPr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Под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полным наименованием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организации в скобках указывается сокращенное наименование организации, если оно предусмотрено уставом (положением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).</a:t>
            </a: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defRPr/>
            </a:pP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Над наименованием организации — автора документа указывается полное или сокращенное наименование вышестоящей организации (при ее наличии).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>
                <a:solidFill>
                  <a:schemeClr val="tx2">
                    <a:lumMod val="50000"/>
                  </a:schemeClr>
                </a:solidFill>
              </a:rPr>
              <a:pPr>
                <a:defRPr/>
              </a:pPr>
              <a:t>21</a:t>
            </a:fld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Рисунок 5" descr="Вырезка экрана"/>
          <p:cNvPicPr>
            <a:picLocks noChangeAspect="1"/>
          </p:cNvPicPr>
          <p:nvPr/>
        </p:nvPicPr>
        <p:blipFill>
          <a:blip r:embed="rId2"/>
          <a:srcRect t="7487" b="5144"/>
          <a:stretch>
            <a:fillRect/>
          </a:stretch>
        </p:blipFill>
        <p:spPr bwMode="auto">
          <a:xfrm>
            <a:off x="914400" y="152400"/>
            <a:ext cx="7391400" cy="2667000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49157" name="Рисунок 6" descr="Вырезка экрана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929066"/>
            <a:ext cx="7912099" cy="2357454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49158" name="Прямоугольник 7"/>
          <p:cNvSpPr>
            <a:spLocks noChangeArrowheads="1"/>
          </p:cNvSpPr>
          <p:nvPr/>
        </p:nvSpPr>
        <p:spPr bwMode="auto">
          <a:xfrm>
            <a:off x="3000364" y="3071810"/>
            <a:ext cx="38576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b="1" dirty="0">
                <a:latin typeface="ArialMT"/>
              </a:rPr>
              <a:t>Выдержка из устава УГАТУ</a:t>
            </a:r>
            <a:endParaRPr lang="ru-RU" altLang="ru-RU" b="1" dirty="0"/>
          </a:p>
        </p:txBody>
      </p:sp>
      <p:sp>
        <p:nvSpPr>
          <p:cNvPr id="49159" name="Стрелка вниз 8"/>
          <p:cNvSpPr>
            <a:spLocks noChangeArrowheads="1"/>
          </p:cNvSpPr>
          <p:nvPr/>
        </p:nvSpPr>
        <p:spPr bwMode="auto">
          <a:xfrm>
            <a:off x="4500562" y="3429000"/>
            <a:ext cx="2286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1928794" y="5072074"/>
            <a:ext cx="592935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714480" y="5214950"/>
            <a:ext cx="6357982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252" name="Прямоугольник 5"/>
          <p:cNvSpPr>
            <a:spLocks noChangeArrowheads="1"/>
          </p:cNvSpPr>
          <p:nvPr/>
        </p:nvSpPr>
        <p:spPr bwMode="auto">
          <a:xfrm>
            <a:off x="228600" y="228601"/>
            <a:ext cx="86106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49263" algn="ctr"/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06 - Наименование структурного подразделения – автора документа</a:t>
            </a:r>
          </a:p>
          <a:p>
            <a:pPr indent="449263" algn="just"/>
            <a:endParaRPr lang="ru-RU" altLang="ru-RU" dirty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53253" name="Прямоугольник 2"/>
          <p:cNvSpPr>
            <a:spLocks noChangeArrowheads="1"/>
          </p:cNvSpPr>
          <p:nvPr/>
        </p:nvSpPr>
        <p:spPr bwMode="auto">
          <a:xfrm>
            <a:off x="381000" y="1065213"/>
            <a:ext cx="855503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0488"/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Наименование структурного подразделения </a:t>
            </a:r>
            <a:endParaRPr lang="ru-RU" altLang="ru-RU" sz="1800" dirty="0" smtClean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  <a:p>
            <a:pPr marL="90488"/>
            <a:r>
              <a:rPr lang="ru-RU" altLang="ru-RU" sz="18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</a:t>
            </a:r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том числе филиала, отделения, представительства, </a:t>
            </a:r>
            <a:r>
              <a:rPr lang="ru-RU" altLang="ru-RU" sz="18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коллегиального</a:t>
            </a:r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, совещательного или иного органа) </a:t>
            </a:r>
          </a:p>
          <a:p>
            <a:pPr marL="90488" lvl="1"/>
            <a:r>
              <a:rPr lang="ru-RU" altLang="ru-RU" sz="18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используется </a:t>
            </a: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в бланках писем и бланках конкретных видов документов соответствующих подразделений </a:t>
            </a:r>
            <a:r>
              <a:rPr lang="ru-RU" altLang="ru-RU" sz="18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указывается </a:t>
            </a: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под наименованием организации.</a:t>
            </a:r>
            <a:endParaRPr lang="ru-RU" altLang="ru-RU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" name="Рисунок 5" descr="Вырезка экрана"/>
          <p:cNvPicPr>
            <a:picLocks noChangeAspect="1"/>
          </p:cNvPicPr>
          <p:nvPr/>
        </p:nvPicPr>
        <p:blipFill>
          <a:blip r:embed="rId2"/>
          <a:srcRect b="33085"/>
          <a:stretch>
            <a:fillRect/>
          </a:stretch>
        </p:blipFill>
        <p:spPr bwMode="auto">
          <a:xfrm>
            <a:off x="428596" y="3000372"/>
            <a:ext cx="8469313" cy="338071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Прямоугольник 5"/>
          <p:cNvSpPr>
            <a:spLocks noChangeArrowheads="1"/>
          </p:cNvSpPr>
          <p:nvPr/>
        </p:nvSpPr>
        <p:spPr bwMode="auto">
          <a:xfrm>
            <a:off x="266700" y="1071546"/>
            <a:ext cx="8686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42913" indent="-442913" algn="just">
              <a:buFont typeface="Wingdings" pitchFamily="2" charset="2"/>
              <a:buChar char="q"/>
            </a:pPr>
            <a:r>
              <a:rPr lang="ru-RU" altLang="ru-RU" sz="18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располагается </a:t>
            </a:r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 наименованием </a:t>
            </a:r>
            <a:r>
              <a:rPr lang="ru-RU" altLang="ru-RU" sz="18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организации;  </a:t>
            </a:r>
          </a:p>
          <a:p>
            <a:pPr marL="442913" indent="-442913" algn="just"/>
            <a:endParaRPr lang="ru-RU" altLang="ru-RU" sz="1800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  <a:p>
            <a:pPr marL="442913" indent="-442913" algn="just">
              <a:buFont typeface="Wingdings" pitchFamily="2" charset="2"/>
              <a:buChar char="q"/>
            </a:pPr>
            <a:r>
              <a:rPr lang="ru-RU" altLang="ru-RU" sz="1800" dirty="0" smtClean="0">
                <a:solidFill>
                  <a:srgbClr val="C00000"/>
                </a:solidFill>
                <a:cs typeface="Times New Roman" pitchFamily="18" charset="0"/>
              </a:rPr>
              <a:t>наименование </a:t>
            </a:r>
            <a:r>
              <a:rPr lang="ru-RU" altLang="ru-RU" sz="1800" dirty="0">
                <a:solidFill>
                  <a:srgbClr val="C00000"/>
                </a:solidFill>
                <a:cs typeface="Times New Roman" pitchFamily="18" charset="0"/>
              </a:rPr>
              <a:t>должности лица указывается в соответствии с наименованием, приведенным в распорядительном документе о назначении на </a:t>
            </a:r>
            <a:r>
              <a:rPr lang="ru-RU" altLang="ru-RU" sz="1800" dirty="0" smtClean="0">
                <a:solidFill>
                  <a:srgbClr val="C00000"/>
                </a:solidFill>
                <a:cs typeface="Times New Roman" pitchFamily="18" charset="0"/>
              </a:rPr>
              <a:t>должность;</a:t>
            </a:r>
          </a:p>
          <a:p>
            <a:pPr marL="442913" indent="-442913" algn="just"/>
            <a:r>
              <a:rPr lang="ru-RU" altLang="ru-RU" sz="1800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endParaRPr lang="ru-RU" altLang="ru-RU" sz="1800" dirty="0">
              <a:solidFill>
                <a:srgbClr val="C00000"/>
              </a:solidFill>
              <a:cs typeface="Times New Roman" pitchFamily="18" charset="0"/>
            </a:endParaRPr>
          </a:p>
          <a:p>
            <a:pPr marL="442913" indent="-442913" algn="just">
              <a:buFont typeface="Wingdings" pitchFamily="2" charset="2"/>
              <a:buChar char="q"/>
            </a:pPr>
            <a:r>
              <a:rPr lang="ru-RU" altLang="ru-RU" sz="18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наименование должности лица используется в бланках должностных лиц </a:t>
            </a:r>
            <a:endParaRPr lang="ru-RU" altLang="ru-RU" sz="1800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55301" name="Прямоугольник 6"/>
          <p:cNvSpPr>
            <a:spLocks noChangeArrowheads="1"/>
          </p:cNvSpPr>
          <p:nvPr/>
        </p:nvSpPr>
        <p:spPr bwMode="auto">
          <a:xfrm>
            <a:off x="381000" y="133350"/>
            <a:ext cx="8458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07 - Наименование должности лица </a:t>
            </a:r>
            <a:r>
              <a:rPr lang="ru-RU" alt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–</a:t>
            </a:r>
          </a:p>
          <a:p>
            <a:pPr algn="ctr"/>
            <a:r>
              <a:rPr lang="ru-RU" alt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автора документа </a:t>
            </a:r>
            <a:endParaRPr lang="ru-RU" alt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928662" y="3571876"/>
            <a:ext cx="7658100" cy="2982910"/>
            <a:chOff x="1357290" y="4715389"/>
            <a:chExt cx="7658100" cy="2054216"/>
          </a:xfrm>
        </p:grpSpPr>
        <p:pic>
          <p:nvPicPr>
            <p:cNvPr id="55303" name="Рисунок 7" descr="Вырезка экрана"/>
            <p:cNvPicPr>
              <a:picLocks noChangeAspect="1"/>
            </p:cNvPicPr>
            <p:nvPr/>
          </p:nvPicPr>
          <p:blipFill>
            <a:blip r:embed="rId2"/>
            <a:srcRect t="3514"/>
            <a:stretch>
              <a:fillRect/>
            </a:stretch>
          </p:blipFill>
          <p:spPr bwMode="auto">
            <a:xfrm>
              <a:off x="1357290" y="4715389"/>
              <a:ext cx="7658100" cy="205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Овал 8"/>
            <p:cNvSpPr>
              <a:spLocks noChangeArrowheads="1"/>
            </p:cNvSpPr>
            <p:nvPr/>
          </p:nvSpPr>
          <p:spPr bwMode="auto">
            <a:xfrm>
              <a:off x="4357686" y="5644083"/>
              <a:ext cx="1609732" cy="357189"/>
            </a:xfrm>
            <a:prstGeom prst="ellips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altLang="ru-RU"/>
            </a:p>
          </p:txBody>
        </p:sp>
      </p:grp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8596" y="152400"/>
            <a:ext cx="8334404" cy="4205294"/>
          </a:xfrm>
        </p:spPr>
        <p:txBody>
          <a:bodyPr/>
          <a:lstStyle/>
          <a:p>
            <a:pPr marL="179388" lvl="1" indent="-4763" algn="ctr" eaLnBrk="1" hangingPunct="1">
              <a:buFontTx/>
              <a:buNone/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08 - Справочные данные об организации </a:t>
            </a:r>
          </a:p>
          <a:p>
            <a:pPr marL="179388" lvl="1" indent="-4763" algn="ctr" eaLnBrk="1" hangingPunct="1">
              <a:buFontTx/>
              <a:buNone/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реквизит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09) 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cs typeface="Arial" pitchFamily="34" charset="0"/>
              </a:rPr>
              <a:t>Реквизит  используется для изготовления ТОЛЬКО для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cs typeface="Arial" pitchFamily="34" charset="0"/>
              </a:rPr>
              <a:t>бланков писем.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cs typeface="Arial" pitchFamily="34" charset="0"/>
              </a:rPr>
              <a:t> </a:t>
            </a:r>
          </a:p>
          <a:p>
            <a:pPr marL="179388" lvl="1" indent="-4763" eaLnBrk="1" hangingPunct="1">
              <a:buFontTx/>
              <a:buNone/>
              <a:defRPr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cs typeface="Arial" pitchFamily="34" charset="0"/>
              </a:rPr>
              <a:t>Почтовый адрес в справочных данных   должен оформляться в соответствии с п. 23 </a:t>
            </a:r>
          </a:p>
          <a:p>
            <a:pPr marL="179388" lvl="1" indent="-4763" eaLnBrk="1" hangingPunct="1">
              <a:buFontTx/>
              <a:buNone/>
              <a:defRPr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cs typeface="Arial" pitchFamily="34" charset="0"/>
              </a:rPr>
              <a:t>«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cs typeface="Arial" pitchFamily="34" charset="0"/>
              </a:rPr>
              <a:t>Правила оказания услуг почтовой связи»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cs typeface="Arial" pitchFamily="34" charset="0"/>
              </a:rPr>
              <a:t>,  утвержденных постановлением Правительства </a:t>
            </a:r>
          </a:p>
          <a:p>
            <a:pPr marL="179388" lvl="1" indent="-4763" eaLnBrk="1" hangingPunct="1">
              <a:buFontTx/>
              <a:buNone/>
              <a:defRPr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Российской Федерации от 15 апреля 2005 г. № 221 (с изм. от 31 июля 2014 г. № 234):</a:t>
            </a:r>
          </a:p>
          <a:p>
            <a:pPr marL="179388" lvl="1" indent="3175">
              <a:buFontTx/>
              <a:buNone/>
              <a:defRPr/>
            </a:pPr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ru-RU" sz="2100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ru-RU" sz="21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6" descr="Вырезка экрана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42910" y="4429132"/>
            <a:ext cx="8215370" cy="2019868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4"/>
          <a:srcRect t="22582" b="20205"/>
          <a:stretch>
            <a:fillRect/>
          </a:stretch>
        </p:blipFill>
        <p:spPr bwMode="auto">
          <a:xfrm>
            <a:off x="714348" y="2143116"/>
            <a:ext cx="8143932" cy="2143139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10668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09 - Наименование вида документа (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реквизит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10) 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5875" y="785794"/>
            <a:ext cx="9017031" cy="3429024"/>
          </a:xfrm>
        </p:spPr>
        <p:txBody>
          <a:bodyPr/>
          <a:lstStyle/>
          <a:p>
            <a:pPr>
              <a:defRPr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Наименование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вида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документа (протокол, акт, приказ, справка и т.д.)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указывается на всех документах, за исключением деловых (служебных)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писем; </a:t>
            </a:r>
          </a:p>
          <a:p>
            <a:pPr>
              <a:defRPr/>
            </a:pPr>
            <a:endParaRPr lang="ru-RU" sz="1800" dirty="0" smtClean="0">
              <a:solidFill>
                <a:schemeClr val="tx2">
                  <a:lumMod val="75000"/>
                </a:schemeClr>
              </a:solidFill>
              <a:latin typeface="Verdana" pitchFamily="34" charset="0"/>
            </a:endParaRPr>
          </a:p>
          <a:p>
            <a:pPr>
              <a:defRPr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располагается </a:t>
            </a:r>
            <a:r>
              <a:rPr lang="ru-RU" sz="1800" b="1" dirty="0">
                <a:solidFill>
                  <a:srgbClr val="FF0000"/>
                </a:solidFill>
                <a:latin typeface="Verdana" pitchFamily="34" charset="0"/>
              </a:rPr>
              <a:t>под реквизитами автора документа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должно быть определено уставом (положением об организации) и должно соответствовать видам документов, предусмотренным ОКУД;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 </a:t>
            </a:r>
          </a:p>
          <a:p>
            <a:pPr>
              <a:defRPr/>
            </a:pPr>
            <a:endParaRPr lang="ru-RU" sz="1800" b="1" dirty="0" smtClean="0">
              <a:solidFill>
                <a:schemeClr val="tx2">
                  <a:lumMod val="75000"/>
                </a:schemeClr>
              </a:solidFill>
              <a:latin typeface="Verdana" pitchFamily="34" charset="0"/>
            </a:endParaRPr>
          </a:p>
          <a:p>
            <a:pPr eaLnBrk="1" hangingPunct="1">
              <a:lnSpc>
                <a:spcPct val="100000"/>
              </a:lnSpc>
              <a:defRPr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реквизит название вида документа </a:t>
            </a:r>
            <a:r>
              <a:rPr lang="ru-RU" sz="1800" b="1" dirty="0" smtClean="0">
                <a:solidFill>
                  <a:srgbClr val="C00000"/>
                </a:solidFill>
                <a:latin typeface="Verdana" pitchFamily="34" charset="0"/>
              </a:rPr>
              <a:t>печатают ПРОПИСНЫМИ БУКВАМИ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 и располагают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в центре страницы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на продольных бланках и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от границы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левого поля на угловых бланках.</a:t>
            </a:r>
          </a:p>
        </p:txBody>
      </p:sp>
      <p:pic>
        <p:nvPicPr>
          <p:cNvPr id="4" name="Рисунок 5" descr="Вырезка экрана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14348" y="4500570"/>
            <a:ext cx="7643866" cy="178595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4071934" y="4429132"/>
            <a:ext cx="2214578" cy="178595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43636" y="3929066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Рисунок 1" descr="Вырезка экрана"/>
          <p:cNvPicPr>
            <a:picLocks noChangeAspect="1"/>
          </p:cNvPicPr>
          <p:nvPr/>
        </p:nvPicPr>
        <p:blipFill>
          <a:blip r:embed="rId2"/>
          <a:srcRect t="2980" r="5000"/>
          <a:stretch>
            <a:fillRect/>
          </a:stretch>
        </p:blipFill>
        <p:spPr bwMode="auto">
          <a:xfrm>
            <a:off x="1357290" y="500042"/>
            <a:ext cx="6858000" cy="186055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62470" name="Picture 2" descr="http://usn.berator.ru/online/images/SiV_7_01_17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285852" y="3071810"/>
            <a:ext cx="7000924" cy="3005136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915400" cy="381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10 - Дата документа (</a:t>
            </a:r>
            <a:r>
              <a:rPr lang="ru-RU" sz="2400" b="1" u="sng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  <a:hlinkClick r:id="rId2"/>
              </a:rPr>
              <a:t>реквизит</a:t>
            </a:r>
            <a:r>
              <a:rPr lang="ru-RU" sz="2400" b="1" u="sng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11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) 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3409950"/>
            <a:ext cx="8643998" cy="2662256"/>
          </a:xfrm>
          <a:noFill/>
        </p:spPr>
        <p:txBody>
          <a:bodyPr/>
          <a:lstStyle/>
          <a:p>
            <a:pPr>
              <a:defRPr/>
            </a:pPr>
            <a:r>
              <a:rPr lang="ru-RU" sz="1800" dirty="0" smtClean="0">
                <a:latin typeface="Verdana" pitchFamily="34" charset="0"/>
              </a:rPr>
              <a:t>Дата </a:t>
            </a:r>
            <a:r>
              <a:rPr lang="ru-RU" sz="1800" dirty="0">
                <a:latin typeface="Verdana" pitchFamily="34" charset="0"/>
              </a:rPr>
              <a:t>документа </a:t>
            </a:r>
            <a:r>
              <a:rPr lang="ru-RU" sz="1800" dirty="0" smtClean="0">
                <a:latin typeface="Verdana" pitchFamily="34" charset="0"/>
              </a:rPr>
              <a:t> записывается в последовательности: день месяца, месяц, год одним из двух способов:</a:t>
            </a:r>
          </a:p>
          <a:p>
            <a:pPr marL="896938">
              <a:buNone/>
              <a:defRPr/>
            </a:pPr>
            <a:r>
              <a:rPr lang="ru-RU" sz="1800" dirty="0" smtClean="0">
                <a:latin typeface="Verdana" pitchFamily="34" charset="0"/>
              </a:rPr>
              <a:t>арабскими цифрами, разделенными точкой: 05.06.2016</a:t>
            </a:r>
          </a:p>
          <a:p>
            <a:pPr marL="896938">
              <a:buNone/>
              <a:defRPr/>
            </a:pPr>
            <a:r>
              <a:rPr lang="ru-RU" sz="1800" dirty="0" smtClean="0">
                <a:latin typeface="Verdana" pitchFamily="34" charset="0"/>
              </a:rPr>
              <a:t>словесно-цифровым    5 мая 2016 г.                  05 мая 2016 г.</a:t>
            </a:r>
          </a:p>
          <a:p>
            <a:pPr marL="896938">
              <a:buNone/>
              <a:defRPr/>
            </a:pPr>
            <a:endParaRPr lang="ru-RU" altLang="ru-RU" sz="1800" dirty="0" smtClean="0">
              <a:latin typeface="Verdana" pitchFamily="34" charset="0"/>
            </a:endParaRPr>
          </a:p>
          <a:p>
            <a:pPr>
              <a:defRPr/>
            </a:pPr>
            <a:r>
              <a:rPr lang="ru-RU" sz="1800" dirty="0" smtClean="0">
                <a:latin typeface="Verdana" pitchFamily="34" charset="0"/>
              </a:rPr>
              <a:t>Документы</a:t>
            </a:r>
            <a:r>
              <a:rPr lang="ru-RU" sz="1800" dirty="0">
                <a:latin typeface="Verdana" pitchFamily="34" charset="0"/>
              </a:rPr>
              <a:t>, изданные двумя или более организациями, должны </a:t>
            </a:r>
            <a:r>
              <a:rPr lang="ru-RU" sz="1800" dirty="0" smtClean="0">
                <a:latin typeface="Verdana" pitchFamily="34" charset="0"/>
              </a:rPr>
              <a:t>иметь </a:t>
            </a:r>
            <a:r>
              <a:rPr lang="ru-RU" sz="1800" dirty="0" smtClean="0">
                <a:solidFill>
                  <a:srgbClr val="C00000"/>
                </a:solidFill>
                <a:latin typeface="Verdana" pitchFamily="34" charset="0"/>
              </a:rPr>
              <a:t>одну </a:t>
            </a:r>
            <a:r>
              <a:rPr lang="ru-RU" sz="1800" dirty="0">
                <a:solidFill>
                  <a:srgbClr val="C00000"/>
                </a:solidFill>
                <a:latin typeface="Verdana" pitchFamily="34" charset="0"/>
              </a:rPr>
              <a:t>(единую) дату</a:t>
            </a:r>
            <a:r>
              <a:rPr lang="ru-RU" sz="1800" dirty="0" smtClean="0">
                <a:solidFill>
                  <a:srgbClr val="C00000"/>
                </a:solidFill>
                <a:latin typeface="Verdana" pitchFamily="34" charset="0"/>
              </a:rPr>
              <a:t>.</a:t>
            </a:r>
            <a:endParaRPr lang="ru-RU" sz="1800" dirty="0">
              <a:solidFill>
                <a:srgbClr val="C00000"/>
              </a:solidFill>
              <a:latin typeface="Verdana" pitchFamily="34" charset="0"/>
            </a:endParaRPr>
          </a:p>
        </p:txBody>
      </p:sp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539750" y="819150"/>
            <a:ext cx="8001000" cy="2171700"/>
            <a:chOff x="539751" y="819542"/>
            <a:chExt cx="8001000" cy="2171700"/>
          </a:xfrm>
        </p:grpSpPr>
        <p:pic>
          <p:nvPicPr>
            <p:cNvPr id="63496" name="Рисунок 1" descr="Вырезка экрана"/>
            <p:cNvPicPr>
              <a:picLocks noChangeAspect="1"/>
            </p:cNvPicPr>
            <p:nvPr/>
          </p:nvPicPr>
          <p:blipFill>
            <a:blip r:embed="rId3"/>
            <a:srcRect t="2980" r="5000"/>
            <a:stretch>
              <a:fillRect/>
            </a:stretch>
          </p:blipFill>
          <p:spPr bwMode="auto">
            <a:xfrm>
              <a:off x="539751" y="819542"/>
              <a:ext cx="8001000" cy="2171700"/>
            </a:xfrm>
            <a:prstGeom prst="rect">
              <a:avLst/>
            </a:prstGeom>
            <a:noFill/>
            <a:ln w="9525">
              <a:solidFill>
                <a:schemeClr val="accent4">
                  <a:lumMod val="75000"/>
                </a:schemeClr>
              </a:solidFill>
              <a:miter lim="800000"/>
              <a:headEnd/>
              <a:tailEnd/>
            </a:ln>
          </p:spPr>
        </p:pic>
        <p:sp>
          <p:nvSpPr>
            <p:cNvPr id="63497" name="Прямоугольник 7"/>
            <p:cNvSpPr>
              <a:spLocks noChangeArrowheads="1"/>
            </p:cNvSpPr>
            <p:nvPr/>
          </p:nvSpPr>
          <p:spPr bwMode="auto">
            <a:xfrm>
              <a:off x="692151" y="2495942"/>
              <a:ext cx="1752600" cy="381000"/>
            </a:xfrm>
            <a:prstGeom prst="rect">
              <a:avLst/>
            </a:prstGeom>
            <a:noFill/>
            <a:ln w="19050" algn="ctr">
              <a:solidFill>
                <a:schemeClr val="accent4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altLang="ru-RU"/>
            </a:p>
          </p:txBody>
        </p:sp>
      </p:grpSp>
      <p:sp>
        <p:nvSpPr>
          <p:cNvPr id="63495" name="Стрелка вправо 2"/>
          <p:cNvSpPr>
            <a:spLocks noChangeArrowheads="1"/>
          </p:cNvSpPr>
          <p:nvPr/>
        </p:nvSpPr>
        <p:spPr bwMode="auto">
          <a:xfrm>
            <a:off x="5643570" y="4643446"/>
            <a:ext cx="304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143636" y="4786322"/>
            <a:ext cx="1857388" cy="1588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11- Регистрационный номер документа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(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effectLst/>
                <a:hlinkClick r:id="rId2"/>
              </a:rPr>
              <a:t>реквизит</a:t>
            </a:r>
            <a:r>
              <a:rPr lang="ru-RU" sz="2400" u="sng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12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)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17" name="Содержимое 16" descr="деловое письмо-1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2910" y="2714620"/>
            <a:ext cx="6305574" cy="2641242"/>
          </a:xfrm>
          <a:ln w="19050">
            <a:solidFill>
              <a:schemeClr val="accent4">
                <a:lumMod val="75000"/>
              </a:schemeClr>
            </a:solidFill>
          </a:ln>
        </p:spPr>
      </p:pic>
      <p:sp>
        <p:nvSpPr>
          <p:cNvPr id="66566" name="Прямоугольник 3"/>
          <p:cNvSpPr>
            <a:spLocks noChangeArrowheads="1"/>
          </p:cNvSpPr>
          <p:nvPr/>
        </p:nvSpPr>
        <p:spPr bwMode="auto">
          <a:xfrm>
            <a:off x="571472" y="928670"/>
            <a:ext cx="830103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8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Регистрационный номер документа – цифровой или буквенно-цифровой, </a:t>
            </a:r>
            <a:r>
              <a:rPr lang="ru-RU" altLang="ru-RU" sz="18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состоит из порядкового номера документа, который,  </a:t>
            </a:r>
            <a:r>
              <a:rPr lang="ru-RU" altLang="ru-RU" sz="1800" b="1" u="sng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может </a:t>
            </a:r>
            <a:r>
              <a:rPr lang="ru-RU" altLang="ru-RU" sz="18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дополняться цифровыми или буквенными кодами (индексами) в соответствии с используемыми классификаторами (индексом дела по номенклатуре дел, кодом корреспондента, кодом должностного лица и др.)</a:t>
            </a:r>
            <a:endParaRPr lang="ru-RU" altLang="ru-RU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5500702"/>
            <a:ext cx="8215370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ru-RU" altLang="ru-RU" sz="18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Порядок регистрации документов и структура регистрационных номеров устанавливаются</a:t>
            </a:r>
            <a:r>
              <a:rPr lang="ru-RU" alt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ru-RU" alt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 инструкции по делопроизводству организации и распорядительных документах организации.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43768" y="2928934"/>
            <a:ext cx="16430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№243/08-22</a:t>
            </a:r>
          </a:p>
          <a:p>
            <a:r>
              <a:rPr lang="ru-RU" sz="1400" b="1" dirty="0" smtClean="0"/>
              <a:t>№01-од</a:t>
            </a:r>
          </a:p>
          <a:p>
            <a:r>
              <a:rPr lang="ru-RU" sz="1400" b="1" dirty="0" smtClean="0"/>
              <a:t>№1715/23</a:t>
            </a:r>
            <a:endParaRPr lang="ru-RU" sz="1400" b="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642910" y="642918"/>
            <a:ext cx="1013267" cy="728339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20</a:t>
            </a:r>
            <a:r>
              <a:rPr lang="ru-RU" dirty="0" smtClean="0">
                <a:solidFill>
                  <a:schemeClr val="bg1"/>
                </a:solidFill>
                <a:latin typeface="Myriad Pro" pitchFamily="34" charset="0"/>
              </a:rPr>
              <a:t>03</a:t>
            </a:r>
            <a:endParaRPr lang="id-ID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642910" y="1571612"/>
            <a:ext cx="1071569" cy="728339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20</a:t>
            </a:r>
            <a:r>
              <a:rPr lang="ru-RU" dirty="0" smtClean="0">
                <a:solidFill>
                  <a:schemeClr val="bg1"/>
                </a:solidFill>
                <a:latin typeface="Myriad Pro" pitchFamily="34" charset="0"/>
              </a:rPr>
              <a:t>04</a:t>
            </a:r>
            <a:endParaRPr lang="id-ID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642910" y="3786190"/>
            <a:ext cx="1071570" cy="728339"/>
          </a:xfrm>
          <a:prstGeom prst="rect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20</a:t>
            </a:r>
            <a:r>
              <a:rPr lang="ru-RU" dirty="0" smtClean="0">
                <a:solidFill>
                  <a:schemeClr val="bg1"/>
                </a:solidFill>
                <a:latin typeface="Myriad Pro" pitchFamily="34" charset="0"/>
              </a:rPr>
              <a:t>09</a:t>
            </a:r>
            <a:endParaRPr lang="id-ID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714348" y="5214950"/>
            <a:ext cx="1013267" cy="728339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Myriad Pro" pitchFamily="34" charset="0"/>
              </a:rPr>
              <a:t>2018</a:t>
            </a:r>
            <a:endParaRPr lang="id-ID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642910" y="2571744"/>
            <a:ext cx="1071570" cy="728339"/>
          </a:xfrm>
          <a:prstGeom prst="rect">
            <a:avLst/>
          </a:pr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20</a:t>
            </a:r>
            <a:r>
              <a:rPr lang="ru-RU" dirty="0" smtClean="0">
                <a:solidFill>
                  <a:schemeClr val="bg1"/>
                </a:solidFill>
                <a:latin typeface="Myriad Pro" pitchFamily="34" charset="0"/>
              </a:rPr>
              <a:t>06</a:t>
            </a:r>
            <a:endParaRPr lang="id-ID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6" name="Chevron 40"/>
          <p:cNvSpPr/>
          <p:nvPr/>
        </p:nvSpPr>
        <p:spPr>
          <a:xfrm rot="10800000" flipH="1">
            <a:off x="1714480" y="5214950"/>
            <a:ext cx="628372" cy="728339"/>
          </a:xfrm>
          <a:prstGeom prst="chevron">
            <a:avLst>
              <a:gd name="adj" fmla="val 2702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3" tIns="45712" rIns="91423" bIns="457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28794" y="357166"/>
            <a:ext cx="68580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ГОСТ Р 6.30-2003 Унифицированные системы документации. Унифицированная система организационно-распорядительной документации. Требования к оформлению документов</a:t>
            </a:r>
          </a:p>
          <a:p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71670" y="1643050"/>
            <a:ext cx="6483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Федеральный закон </a:t>
            </a:r>
          </a:p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125-ФЗ ОТ 22.10.2004 «Об архивном деле»</a:t>
            </a:r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00232" y="3643314"/>
            <a:ext cx="6643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Правила делопроизводства в федеральных органах</a:t>
            </a:r>
          </a:p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 власти, утверждены постановлением Правительства  РФ от 15.06.2009 №477</a:t>
            </a:r>
            <a:r>
              <a:rPr lang="ru-RU" sz="1800" i="1" dirty="0" smtClean="0"/>
              <a:t> </a:t>
            </a:r>
          </a:p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с 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</a:rPr>
              <a:t>изм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. от 07.09.2011 № 751, от 26.04.2016 № 356</a:t>
            </a:r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071670" y="2428868"/>
            <a:ext cx="67866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Федеральный закон от 27.07.2006 N 149-ФЗ  «Об информации, информационных технологиях и о защите информации»</a:t>
            </a:r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357422" y="5103674"/>
            <a:ext cx="65723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Национальный стандарт ГОСТ Р 7.0.97-2016</a:t>
            </a:r>
          </a:p>
          <a:p>
            <a:pPr eaLnBrk="1" hangingPunct="1"/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Система стандартов по информации, библиотечному и издательскому делу. Организационно-распорядительная документация.</a:t>
            </a:r>
          </a:p>
          <a:p>
            <a:pPr eaLnBrk="1" hangingPunct="1"/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Требования к оформлению документов.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7475"/>
            <a:ext cx="8078788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12 - Ссылка на регистрационный номер 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и дату документа адресанта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реквизит</a:t>
            </a:r>
            <a:r>
              <a:rPr lang="ru-RU" sz="2400" u="sng" dirty="0" smtClean="0">
                <a:solidFill>
                  <a:schemeClr val="tx2">
                    <a:lumMod val="50000"/>
                  </a:schemeClr>
                </a:solidFill>
              </a:rPr>
              <a:t> 13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) 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4076700"/>
            <a:ext cx="4643470" cy="2281258"/>
          </a:xfrm>
        </p:spPr>
        <p:txBody>
          <a:bodyPr/>
          <a:lstStyle/>
          <a:p>
            <a:pPr indent="12700" eaLnBrk="1" hangingPunct="1"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ru-RU" sz="1800" b="1" dirty="0" smtClean="0">
                <a:latin typeface="Verdana" pitchFamily="34" charset="0"/>
              </a:rPr>
              <a:t>Ссылка на регистрационный номер и дату документа </a:t>
            </a:r>
            <a:r>
              <a:rPr lang="ru-RU" sz="1800" dirty="0" smtClean="0">
                <a:latin typeface="Verdana" pitchFamily="34" charset="0"/>
              </a:rPr>
              <a:t>включает в себя </a:t>
            </a:r>
            <a:r>
              <a:rPr lang="ru-RU" sz="1800" b="1" dirty="0" smtClean="0">
                <a:solidFill>
                  <a:srgbClr val="C00000"/>
                </a:solidFill>
                <a:latin typeface="Verdana" pitchFamily="34" charset="0"/>
              </a:rPr>
              <a:t>регистрационный номер и дату </a:t>
            </a:r>
            <a:r>
              <a:rPr lang="ru-RU" sz="1800" dirty="0" smtClean="0">
                <a:latin typeface="Verdana" pitchFamily="34" charset="0"/>
              </a:rPr>
              <a:t>документа, на который должен быть дан ответ. </a:t>
            </a:r>
          </a:p>
        </p:txBody>
      </p:sp>
      <p:pic>
        <p:nvPicPr>
          <p:cNvPr id="69638" name="Рисунок 6" descr="Вырезка экрана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85860"/>
            <a:ext cx="4783727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9" name="Picture 8" descr="http://mkrf.ru/upload/iblock/8f4/8f44881ebe84d5f97f358f5aa21564f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97431" y="1158875"/>
            <a:ext cx="3894157" cy="5341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Прямая со стрелкой 2"/>
          <p:cNvCxnSpPr/>
          <p:nvPr/>
        </p:nvCxnSpPr>
        <p:spPr bwMode="auto">
          <a:xfrm rot="10800000" flipV="1">
            <a:off x="2133600" y="2428868"/>
            <a:ext cx="3867160" cy="97632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Прямая со стрелкой 10"/>
          <p:cNvCxnSpPr/>
          <p:nvPr/>
        </p:nvCxnSpPr>
        <p:spPr bwMode="auto">
          <a:xfrm rot="10800000" flipV="1">
            <a:off x="1142976" y="2357430"/>
            <a:ext cx="5786478" cy="103822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13 - Место составления 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или издания документа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реквизит</a:t>
            </a:r>
            <a:r>
              <a:rPr lang="ru-RU" sz="2400" u="sng" dirty="0" smtClean="0">
                <a:solidFill>
                  <a:schemeClr val="tx2">
                    <a:lumMod val="50000"/>
                  </a:schemeClr>
                </a:solidFill>
              </a:rPr>
              <a:t> 14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) </a:t>
            </a:r>
          </a:p>
        </p:txBody>
      </p:sp>
      <p:pic>
        <p:nvPicPr>
          <p:cNvPr id="70662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1" y="3584574"/>
            <a:ext cx="7219970" cy="27019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0663" name="Рисунок 2" descr="Вырезка экрана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1214422"/>
            <a:ext cx="6096000" cy="2236788"/>
          </a:xfrm>
          <a:prstGeom prst="rect">
            <a:avLst/>
          </a:prstGeom>
          <a:noFill/>
          <a:ln w="9525">
            <a:solidFill>
              <a:srgbClr val="FF9999"/>
            </a:solidFill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28662" y="4857760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?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Прямоугольник 5"/>
          <p:cNvSpPr>
            <a:spLocks noChangeArrowheads="1"/>
          </p:cNvSpPr>
          <p:nvPr/>
        </p:nvSpPr>
        <p:spPr bwMode="auto">
          <a:xfrm>
            <a:off x="642910" y="857233"/>
            <a:ext cx="814393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49263" algn="just"/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Гриф ограничения доступа к документу проставляется </a:t>
            </a:r>
            <a:r>
              <a:rPr lang="ru-RU" altLang="ru-RU" sz="1800" b="1" dirty="0">
                <a:solidFill>
                  <a:srgbClr val="C00000"/>
                </a:solidFill>
                <a:cs typeface="Times New Roman" pitchFamily="18" charset="0"/>
              </a:rPr>
              <a:t>в правом верхнем углу первого листа документа </a:t>
            </a:r>
            <a:r>
              <a:rPr lang="ru-RU" altLang="ru-RU" sz="18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 </a:t>
            </a:r>
            <a:r>
              <a:rPr lang="ru-RU" altLang="ru-RU" sz="1800" u="sng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на границе верхнего поля</a:t>
            </a: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при наличии в документе информации, доступ к которой ограничен в соответствии с законодательством Российской Федерации. </a:t>
            </a:r>
            <a:endParaRPr lang="ru-RU" altLang="ru-RU" sz="1800" dirty="0" smtClean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  <a:p>
            <a:pPr indent="449263" algn="just"/>
            <a:endParaRPr lang="ru-RU" altLang="ru-RU" sz="1800" dirty="0" smtClean="0">
              <a:solidFill>
                <a:schemeClr val="tx2">
                  <a:lumMod val="50000"/>
                </a:schemeClr>
              </a:solidFill>
            </a:endParaRPr>
          </a:p>
          <a:p>
            <a:pPr indent="449263" algn="just"/>
            <a:r>
              <a:rPr lang="ru-RU" altLang="ru-RU" sz="1800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</a:rPr>
              <a:t>состав грифа ограничения доступа к документу входит ограничительная </a:t>
            </a:r>
            <a:r>
              <a:rPr lang="ru-RU" altLang="ru-RU" sz="1800" b="1" dirty="0">
                <a:solidFill>
                  <a:srgbClr val="C00000"/>
                </a:solidFill>
              </a:rPr>
              <a:t>надпись </a:t>
            </a:r>
            <a:r>
              <a:rPr lang="ru-RU" altLang="ru-RU" sz="1800" b="1" dirty="0" smtClean="0">
                <a:solidFill>
                  <a:srgbClr val="C00000"/>
                </a:solidFill>
              </a:rPr>
              <a:t> (без кавычек) </a:t>
            </a:r>
            <a:r>
              <a:rPr lang="ru-RU" altLang="ru-RU" sz="1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altLang="ru-RU" sz="1800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72709" name="Прямоугольник 6"/>
          <p:cNvSpPr>
            <a:spLocks noChangeArrowheads="1"/>
          </p:cNvSpPr>
          <p:nvPr/>
        </p:nvSpPr>
        <p:spPr bwMode="auto">
          <a:xfrm>
            <a:off x="838200" y="228600"/>
            <a:ext cx="7543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14 Гриф ограничения доступа к документу </a:t>
            </a:r>
            <a:endParaRPr lang="ru-RU" alt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" name="Содержимое 10" descr="02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3116540"/>
            <a:ext cx="4214842" cy="3438252"/>
          </a:xfrm>
        </p:spPr>
      </p:pic>
      <p:sp>
        <p:nvSpPr>
          <p:cNvPr id="13" name="TextBox 12"/>
          <p:cNvSpPr txBox="1"/>
          <p:nvPr/>
        </p:nvSpPr>
        <p:spPr>
          <a:xfrm>
            <a:off x="4929190" y="3643314"/>
            <a:ext cx="40005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Для служебного пользования, </a:t>
            </a:r>
          </a:p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Конфиденциально, </a:t>
            </a:r>
          </a:p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Коммерческая тайна или др., </a:t>
            </a:r>
          </a:p>
          <a:p>
            <a:endParaRPr lang="ru-RU" sz="18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которая может дополняться номером экземпляра документа и другими  сведениями в соответствии </a:t>
            </a:r>
          </a:p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с законодательством РФ</a:t>
            </a:r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915400" cy="6096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15 - Адресат (реквизит </a:t>
            </a:r>
            <a:r>
              <a:rPr lang="ru-RU" sz="2400" b="1" u="sng" dirty="0" smtClean="0">
                <a:solidFill>
                  <a:schemeClr val="tx2">
                    <a:lumMod val="50000"/>
                  </a:schemeClr>
                </a:solidFill>
              </a:rPr>
              <a:t>15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) 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714356"/>
            <a:ext cx="8572560" cy="5929354"/>
          </a:xfrm>
        </p:spPr>
        <p:txBody>
          <a:bodyPr/>
          <a:lstStyle/>
          <a:p>
            <a:pPr marL="533400" indent="0">
              <a:lnSpc>
                <a:spcPct val="100000"/>
              </a:lnSpc>
              <a:buNone/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Адресат используется при оформлении деловых (служебных) писем, внутренних информационно-справочных документов (докладных, служебных записок и др.). </a:t>
            </a:r>
          </a:p>
          <a:p>
            <a:pPr marL="533400" indent="0">
              <a:lnSpc>
                <a:spcPct val="100000"/>
              </a:lnSpc>
              <a:buNone/>
              <a:defRPr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marL="533400" indent="0">
              <a:lnSpc>
                <a:spcPct val="100000"/>
              </a:lnSpc>
              <a:buNone/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Адресатом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документа может быть 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marL="533400" indent="0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организация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, 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marL="533400" indent="0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структурное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подразделение организации, 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marL="533400" indent="0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должностное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или физическое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лицо</a:t>
            </a:r>
          </a:p>
          <a:p>
            <a:pPr marL="533400" indent="0">
              <a:lnSpc>
                <a:spcPct val="100000"/>
              </a:lnSpc>
              <a:buNone/>
              <a:defRPr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marL="533400" indent="0" eaLnBrk="1" hangingPunct="1">
              <a:lnSpc>
                <a:spcPct val="100000"/>
              </a:lnSpc>
              <a:buNone/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Реквизит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«адресат» проставляется в верхней правой части документа (на бланке с угловым расположением реквизитов) или справа под реквизитами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бланка (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при продольном расположении реквизитов бланка). 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marL="533400" indent="0" eaLnBrk="1" hangingPunct="1">
              <a:lnSpc>
                <a:spcPct val="100000"/>
              </a:lnSpc>
              <a:buNone/>
              <a:defRPr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marL="533400" indent="0" eaLnBrk="1" hangingPunct="1">
              <a:lnSpc>
                <a:spcPct val="100000"/>
              </a:lnSpc>
              <a:buNone/>
              <a:defRPr/>
            </a:pPr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Строки </a:t>
            </a:r>
            <a:r>
              <a:rPr lang="ru-RU" sz="2000" dirty="0">
                <a:solidFill>
                  <a:srgbClr val="C00000"/>
                </a:solidFill>
                <a:latin typeface="+mj-lt"/>
              </a:rPr>
              <a:t>реквизита «адресат» выравниваются по левому краю или </a:t>
            </a:r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центрируются </a:t>
            </a:r>
            <a:r>
              <a:rPr lang="ru-RU" sz="2000" dirty="0">
                <a:solidFill>
                  <a:srgbClr val="C00000"/>
                </a:solidFill>
                <a:latin typeface="+mj-lt"/>
              </a:rPr>
              <a:t>относительно самой длинной строки.</a:t>
            </a:r>
            <a:endParaRPr lang="ru-RU" sz="2000" dirty="0" smtClean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/>
              <a:pPr>
                <a:defRPr/>
              </a:pPr>
              <a:t>33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28662" y="428604"/>
            <a:ext cx="43783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наименование учреждения,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организации 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(полное или сокращенное наименование в именительном падеже)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29256" y="571480"/>
            <a:ext cx="3429000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Общество с ограниченной ответственностью «Парус»</a:t>
            </a:r>
          </a:p>
          <a:p>
            <a:pPr algn="ctr">
              <a:defRPr/>
            </a:pPr>
            <a:r>
              <a:rPr lang="ru-RU" sz="1800" b="1" dirty="0">
                <a:solidFill>
                  <a:srgbClr val="C00000"/>
                </a:solidFill>
                <a:latin typeface="+mj-lt"/>
              </a:rPr>
              <a:t>или</a:t>
            </a:r>
          </a:p>
          <a:p>
            <a:pPr algn="ctr">
              <a:defRPr/>
            </a:pP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ООО «Парус»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71538" y="2214554"/>
            <a:ext cx="441324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наименование структурного подразделения (в именительном падеже наименование организации, ниже – наименование структурного подразделения)</a:t>
            </a:r>
          </a:p>
        </p:txBody>
      </p:sp>
      <p:pic>
        <p:nvPicPr>
          <p:cNvPr id="75781" name="Рисунок 10" descr="Вырезка экрана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95938" y="2178050"/>
            <a:ext cx="3057525" cy="1552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5782" name="Прямоугольник 11"/>
          <p:cNvSpPr>
            <a:spLocks noChangeArrowheads="1"/>
          </p:cNvSpPr>
          <p:nvPr/>
        </p:nvSpPr>
        <p:spPr bwMode="auto">
          <a:xfrm>
            <a:off x="857224" y="4643446"/>
            <a:ext cx="445928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При </a:t>
            </a:r>
            <a:r>
              <a:rPr lang="ru-RU" altLang="ru-RU" sz="1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адресовании</a:t>
            </a:r>
            <a:r>
              <a:rPr lang="ru-RU" altLang="ru-RU" sz="1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 письма руководителю (заместителю руководителя)  в </a:t>
            </a:r>
            <a:r>
              <a:rPr lang="ru-RU" altLang="ru-RU" sz="1800" u="sng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дательном </a:t>
            </a:r>
            <a:r>
              <a:rPr lang="ru-RU" altLang="ru-RU" sz="1800" u="sng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падеже </a:t>
            </a:r>
            <a:r>
              <a:rPr lang="ru-RU" altLang="ru-RU" sz="1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указывается  </a:t>
            </a: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наименование должности включающее наименование организации, и фамилия, </a:t>
            </a:r>
            <a:r>
              <a:rPr lang="ru-RU" altLang="ru-RU" sz="1800" dirty="0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инициалы</a:t>
            </a: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 должностного лица. </a:t>
            </a:r>
          </a:p>
        </p:txBody>
      </p:sp>
      <p:grpSp>
        <p:nvGrpSpPr>
          <p:cNvPr id="2" name="Группа 15"/>
          <p:cNvGrpSpPr>
            <a:grpSpLocks/>
          </p:cNvGrpSpPr>
          <p:nvPr/>
        </p:nvGrpSpPr>
        <p:grpSpPr bwMode="auto">
          <a:xfrm>
            <a:off x="5572132" y="4643447"/>
            <a:ext cx="3352800" cy="1835924"/>
            <a:chOff x="5448066" y="4825345"/>
            <a:chExt cx="3353268" cy="1836616"/>
          </a:xfrm>
        </p:grpSpPr>
        <p:pic>
          <p:nvPicPr>
            <p:cNvPr id="75785" name="Рисунок 12" descr="Вырезка экрана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48066" y="4825345"/>
              <a:ext cx="3353268" cy="10288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4" name="Прямоугольник 13"/>
            <p:cNvSpPr/>
            <p:nvPr/>
          </p:nvSpPr>
          <p:spPr>
            <a:xfrm>
              <a:off x="6515015" y="6384858"/>
              <a:ext cx="1563275" cy="277103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200" b="1" dirty="0">
                  <a:solidFill>
                    <a:srgbClr val="C00000"/>
                  </a:solidFill>
                  <a:latin typeface="+mj-lt"/>
                  <a:cs typeface="Arial" pitchFamily="34" charset="0"/>
                </a:rPr>
                <a:t>НОВОЕ ТРЕБОВАНИЕ</a:t>
              </a:r>
              <a:endParaRPr lang="ru-RU" sz="1200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15" name="Стрелка вправо 14"/>
            <p:cNvSpPr/>
            <p:nvPr/>
          </p:nvSpPr>
          <p:spPr bwMode="auto">
            <a:xfrm rot="16200000">
              <a:off x="7226242" y="5879876"/>
              <a:ext cx="611418" cy="281027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+mj-lt"/>
              </a:endParaRPr>
            </a:p>
          </p:txBody>
        </p:sp>
      </p:grpSp>
      <p:cxnSp>
        <p:nvCxnSpPr>
          <p:cNvPr id="19" name="Прямая соединительная линия 18"/>
          <p:cNvCxnSpPr/>
          <p:nvPr/>
        </p:nvCxnSpPr>
        <p:spPr>
          <a:xfrm rot="5400000">
            <a:off x="179357" y="963595"/>
            <a:ext cx="1213652" cy="794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107522" y="3107132"/>
            <a:ext cx="1357322" cy="794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-142114" y="5714222"/>
            <a:ext cx="1857388" cy="1588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Прямоугольник 5"/>
          <p:cNvSpPr>
            <a:spLocks noChangeArrowheads="1"/>
          </p:cNvSpPr>
          <p:nvPr/>
        </p:nvSpPr>
        <p:spPr bwMode="auto">
          <a:xfrm>
            <a:off x="457200" y="685800"/>
            <a:ext cx="482918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altLang="ru-RU" sz="1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     При </a:t>
            </a:r>
            <a:r>
              <a:rPr lang="ru-RU" altLang="ru-RU" sz="1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адресовании</a:t>
            </a: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 письма руководителю структурного подразделения указывается в именительном падеже наименование организации, ниже </a:t>
            </a:r>
            <a:r>
              <a:rPr lang="ru-RU" altLang="ru-RU" sz="1800" u="sng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– в дательном падеже </a:t>
            </a: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наименование должности руководителя, включающее наименование структурного подразделения, фамилию, инициалы. </a:t>
            </a:r>
            <a:endParaRPr lang="ru-RU" altLang="ru-RU" sz="1800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76805" name="Рисунок 6" descr="Вырезка экрана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1172" y="785794"/>
            <a:ext cx="3000396" cy="1714512"/>
          </a:xfrm>
          <a:prstGeom prst="rect">
            <a:avLst/>
          </a:prstGeom>
          <a:noFill/>
          <a:ln w="9525">
            <a:solidFill>
              <a:srgbClr val="7538A2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357950" y="2714620"/>
            <a:ext cx="1791965" cy="30777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НОВОЕ ТРЕБОВАНИЕ</a:t>
            </a:r>
            <a:endParaRPr lang="ru-RU" sz="1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6807" name="Стрелка вниз 8"/>
          <p:cNvSpPr>
            <a:spLocks noChangeArrowheads="1"/>
          </p:cNvSpPr>
          <p:nvPr/>
        </p:nvSpPr>
        <p:spPr bwMode="auto">
          <a:xfrm rot="10800000">
            <a:off x="7500958" y="2285992"/>
            <a:ext cx="381000" cy="446087"/>
          </a:xfrm>
          <a:prstGeom prst="down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042025" y="236538"/>
            <a:ext cx="1791965" cy="30777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НОВОЕ ТРЕБОВАНИЕ</a:t>
            </a:r>
            <a:endParaRPr lang="ru-RU" sz="1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6810" name="Прямоугольник 11"/>
          <p:cNvSpPr>
            <a:spLocks noChangeArrowheads="1"/>
          </p:cNvSpPr>
          <p:nvPr/>
        </p:nvSpPr>
        <p:spPr bwMode="auto">
          <a:xfrm>
            <a:off x="571472" y="3071810"/>
            <a:ext cx="426878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Перед фамилией должностного лица допускается употреблять сокращение «г-ну» (господину), если адресат мужчина, или «г-же» (госпоже), если адресат женщина.</a:t>
            </a:r>
            <a:endParaRPr lang="ru-RU" altLang="ru-RU" sz="1800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76811" name="Рисунок 12" descr="Вырезка экрана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3500438"/>
            <a:ext cx="2800350" cy="1181100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85720" y="4572008"/>
            <a:ext cx="2756717" cy="30777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НОВЫЙ ВОЗМОЖНЫЙ ВАРИАНТ!</a:t>
            </a:r>
            <a:endParaRPr lang="ru-RU" sz="1400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5400000">
            <a:off x="-499304" y="1643050"/>
            <a:ext cx="1856594" cy="794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-285784" y="5857892"/>
            <a:ext cx="1428760" cy="1588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-284990" y="3785396"/>
            <a:ext cx="1428760" cy="1588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715008" y="5286388"/>
            <a:ext cx="3000396" cy="1200329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Фиалковой  А.В.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Нефтяников ул., д.45, кв. 35,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г. 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Нефтекамск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Республика Башкортостан, 452953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85786" y="5214950"/>
            <a:ext cx="40719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При </a:t>
            </a:r>
            <a:r>
              <a:rPr lang="ru-RU" dirty="0" err="1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адресовании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документа </a:t>
            </a:r>
            <a:r>
              <a:rPr lang="ru-RU" u="sng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физическому лицу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указывают сначала фамилию, затем инициалы и почтовый адрес:</a:t>
            </a: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809" name="Стрелка вниз 10"/>
          <p:cNvSpPr>
            <a:spLocks noChangeArrowheads="1"/>
          </p:cNvSpPr>
          <p:nvPr/>
        </p:nvSpPr>
        <p:spPr bwMode="auto">
          <a:xfrm>
            <a:off x="7215206" y="571480"/>
            <a:ext cx="381000" cy="442912"/>
          </a:xfrm>
          <a:prstGeom prst="downArrow">
            <a:avLst>
              <a:gd name="adj1" fmla="val 50000"/>
              <a:gd name="adj2" fmla="val 4999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Прямоугольник 5"/>
          <p:cNvSpPr>
            <a:spLocks noChangeArrowheads="1"/>
          </p:cNvSpPr>
          <p:nvPr/>
        </p:nvSpPr>
        <p:spPr bwMode="auto">
          <a:xfrm>
            <a:off x="457200" y="609600"/>
            <a:ext cx="4572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При отправке письма по электронной почте или по факсимильной связи (без досылки по почте) почтовый адрес не указывается. При необходимости может быть указан электронный адрес (номер телефона/факса). </a:t>
            </a:r>
          </a:p>
        </p:txBody>
      </p:sp>
      <p:pic>
        <p:nvPicPr>
          <p:cNvPr id="78853" name="Рисунок 6" descr="Вырезка экрана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579438"/>
            <a:ext cx="3486150" cy="1781175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78854" name="Прямоугольник 7"/>
          <p:cNvSpPr>
            <a:spLocks noChangeArrowheads="1"/>
          </p:cNvSpPr>
          <p:nvPr/>
        </p:nvSpPr>
        <p:spPr bwMode="auto">
          <a:xfrm>
            <a:off x="153988" y="3324225"/>
            <a:ext cx="866616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/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В одном документе не должно быть более четырех адресатов</a:t>
            </a:r>
            <a:r>
              <a:rPr lang="ru-RU" altLang="ru-RU" sz="18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.</a:t>
            </a:r>
          </a:p>
          <a:p>
            <a:pPr indent="449263" algn="just"/>
            <a:endParaRPr lang="ru-RU" altLang="ru-RU" sz="1800" dirty="0" smtClean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  <a:p>
            <a:pPr indent="449263" algn="just"/>
            <a:r>
              <a:rPr lang="ru-RU" altLang="ru-RU" sz="18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Слово </a:t>
            </a: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«Копия» перед вторым, третьим, четвертым адресатами </a:t>
            </a:r>
            <a:endParaRPr lang="ru-RU" altLang="ru-RU" sz="1800" dirty="0" smtClean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  <a:p>
            <a:pPr indent="449263" algn="just"/>
            <a:r>
              <a:rPr lang="ru-RU" altLang="ru-RU" sz="18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не </a:t>
            </a: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указывается. </a:t>
            </a:r>
            <a:endParaRPr lang="ru-RU" altLang="ru-RU" sz="1800" dirty="0" smtClean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  <a:p>
            <a:pPr indent="449263" algn="just"/>
            <a:endParaRPr lang="ru-RU" altLang="ru-RU" sz="1800" dirty="0" smtClean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  <a:p>
            <a:pPr indent="449263" algn="just"/>
            <a:r>
              <a:rPr lang="ru-RU" altLang="ru-RU" sz="18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При </a:t>
            </a: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большем количестве адресатов составляется список </a:t>
            </a:r>
            <a:endParaRPr lang="ru-RU" altLang="ru-RU" sz="1800" dirty="0" smtClean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  <a:p>
            <a:pPr indent="449263" algn="just"/>
            <a:r>
              <a:rPr lang="ru-RU" altLang="ru-RU" sz="18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(</a:t>
            </a: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лист, </a:t>
            </a:r>
            <a:r>
              <a:rPr lang="ru-RU" altLang="ru-RU" sz="18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указатель</a:t>
            </a: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) рассылки документа, на каждом </a:t>
            </a:r>
            <a:r>
              <a:rPr lang="ru-RU" altLang="ru-RU" sz="18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документе</a:t>
            </a:r>
          </a:p>
          <a:p>
            <a:pPr indent="449263" algn="just"/>
            <a:r>
              <a:rPr lang="ru-RU" altLang="ru-RU" sz="18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указывается </a:t>
            </a: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один адресат или адресат оформляется обобщенно.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13450" y="2535238"/>
            <a:ext cx="1791965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НОВОЕ ТРЕБОВАНИЕ</a:t>
            </a:r>
            <a:endParaRPr lang="ru-RU" sz="1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078788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16 - Гриф утверждения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(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effectLst/>
                <a:hlinkClick r:id="rId2"/>
              </a:rPr>
              <a:t>реквизит</a:t>
            </a:r>
            <a:r>
              <a:rPr lang="ru-RU" sz="2400" u="sng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16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)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785795"/>
            <a:ext cx="85359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Процедура утверждения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 оформляется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следующими способами:   </a:t>
            </a:r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а)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должностным лицом;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б) распорядительным документов;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в)решением коллегиального органа 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1800" b="1" dirty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Гриф утверждения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 располагается в правом верхнем углу документа и печатается с левым отступом </a:t>
            </a:r>
            <a:r>
              <a:rPr lang="ru-RU" sz="1800" dirty="0">
                <a:solidFill>
                  <a:srgbClr val="C00000"/>
                </a:solidFill>
              </a:rPr>
              <a:t>10 см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от границы левого поля.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3357562"/>
            <a:ext cx="80724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Перечень документов подлежащих утверждению,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организации, определяется в   </a:t>
            </a:r>
            <a:r>
              <a:rPr lang="ru-RU" dirty="0" smtClean="0">
                <a:solidFill>
                  <a:srgbClr val="C00000"/>
                </a:solidFill>
                <a:latin typeface="+mn-lt"/>
              </a:rPr>
              <a:t>Инструкции по делопроизводству, где согласно  законодательных и ведомственных НПА 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устанавливается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обязательная процедура утверждения  тех или иных документов. </a:t>
            </a:r>
          </a:p>
        </p:txBody>
      </p:sp>
      <p:pic>
        <p:nvPicPr>
          <p:cNvPr id="6" name="Рисунок 12" descr="Вырезка экрана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00034" y="4643446"/>
            <a:ext cx="8456100" cy="1571636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/>
              <a:pPr>
                <a:defRPr/>
              </a:pPr>
              <a:t>37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2" descr="Вырезка экрана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891" y="1142984"/>
            <a:ext cx="4788037" cy="2714644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643042" y="214290"/>
            <a:ext cx="64294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16 - Гриф утверждения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(примеры)</a:t>
            </a:r>
            <a:endParaRPr lang="ru-RU" dirty="0"/>
          </a:p>
        </p:txBody>
      </p:sp>
      <p:pic>
        <p:nvPicPr>
          <p:cNvPr id="6" name="Рисунок 6" descr="Вырезка экрана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4143380"/>
            <a:ext cx="4643470" cy="1767061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357818" y="6000768"/>
            <a:ext cx="1791965" cy="30777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НОВОЕ ТРЕБОВАНИЕ</a:t>
            </a:r>
            <a:endParaRPr lang="ru-RU" sz="1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/>
              <a:pPr>
                <a:defRPr/>
              </a:pPr>
              <a:t>38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71472" y="1285860"/>
            <a:ext cx="2855269" cy="1508105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УТВЕРЖДАЮ</a:t>
            </a:r>
          </a:p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Директор  ООО СПК-2</a:t>
            </a:r>
          </a:p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_____ И.И. Иванов</a:t>
            </a:r>
          </a:p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Дата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17 - Заголовок к тексту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реквизит</a:t>
            </a:r>
            <a:r>
              <a:rPr lang="ru-RU" sz="2400" u="sng" dirty="0" smtClean="0">
                <a:solidFill>
                  <a:schemeClr val="accent1">
                    <a:lumMod val="50000"/>
                  </a:schemeClr>
                </a:solidFill>
              </a:rPr>
              <a:t> 18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9713" y="1027113"/>
            <a:ext cx="8686800" cy="104456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1800" b="1" dirty="0" smtClean="0">
                <a:latin typeface="Verdana" pitchFamily="34" charset="0"/>
              </a:rPr>
              <a:t>Заголовок  к тексту  -это  </a:t>
            </a:r>
            <a:r>
              <a:rPr lang="ru-RU" sz="1800" dirty="0" smtClean="0">
                <a:latin typeface="Verdana" pitchFamily="34" charset="0"/>
              </a:rPr>
              <a:t>краткое содержание документа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kumimoji="1" lang="ru-RU" sz="1800" dirty="0" smtClean="0">
                <a:latin typeface="Verdana" pitchFamily="34" charset="0"/>
              </a:rPr>
              <a:t>Заголовок формулируется с предлогом </a:t>
            </a:r>
            <a:r>
              <a:rPr kumimoji="1" lang="ru-RU" sz="1800" dirty="0" smtClean="0">
                <a:solidFill>
                  <a:srgbClr val="C00000"/>
                </a:solidFill>
                <a:latin typeface="Verdana" pitchFamily="34" charset="0"/>
              </a:rPr>
              <a:t>О или Об </a:t>
            </a:r>
            <a:r>
              <a:rPr kumimoji="1" lang="ru-RU" sz="1800" dirty="0" smtClean="0">
                <a:latin typeface="Verdana" pitchFamily="34" charset="0"/>
              </a:rPr>
              <a:t>и отвечает на вопрос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kumimoji="1" lang="ru-RU" sz="1800" dirty="0" smtClean="0">
                <a:solidFill>
                  <a:srgbClr val="C00000"/>
                </a:solidFill>
                <a:latin typeface="Verdana" pitchFamily="34" charset="0"/>
              </a:rPr>
              <a:t>О ЧЕМ?  </a:t>
            </a:r>
            <a:endParaRPr lang="ru-RU" sz="1800" dirty="0" smtClean="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4495800" y="4838700"/>
            <a:ext cx="441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8" name="Прямоугольник 5"/>
          <p:cNvSpPr>
            <a:spLocks noChangeArrowheads="1"/>
          </p:cNvSpPr>
          <p:nvPr/>
        </p:nvSpPr>
        <p:spPr bwMode="auto">
          <a:xfrm>
            <a:off x="357158" y="2285992"/>
            <a:ext cx="845820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0488" algn="just">
              <a:tabLst>
                <a:tab pos="90488" algn="l"/>
              </a:tabLst>
            </a:pPr>
            <a:r>
              <a:rPr lang="ru-RU" altLang="ru-RU" sz="2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Заголовок к тексту оформляется под реквизитами бланка </a:t>
            </a:r>
            <a:r>
              <a:rPr lang="ru-RU" altLang="ru-RU" sz="2400" dirty="0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слева, от границы </a:t>
            </a:r>
            <a:r>
              <a:rPr lang="ru-RU" altLang="ru-RU" sz="2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левого поля. </a:t>
            </a:r>
          </a:p>
          <a:p>
            <a:pPr marL="90488" algn="just">
              <a:tabLst>
                <a:tab pos="90488" algn="l"/>
              </a:tabLst>
            </a:pPr>
            <a:endParaRPr lang="ru-RU" altLang="ru-RU" sz="24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Times New Roman" pitchFamily="18" charset="0"/>
            </a:endParaRPr>
          </a:p>
          <a:p>
            <a:pPr marL="90488" algn="just">
              <a:tabLst>
                <a:tab pos="90488" algn="l"/>
              </a:tabLst>
            </a:pPr>
            <a:r>
              <a:rPr lang="ru-RU" altLang="ru-RU" sz="2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В указах, постановлениях, решениях, приказах, издаваемых органами власти, заголовок к тексту </a:t>
            </a:r>
            <a:r>
              <a:rPr lang="ru-RU" altLang="ru-RU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МОЖЕТ </a:t>
            </a:r>
            <a:r>
              <a:rPr lang="ru-RU" altLang="ru-RU" sz="2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оформляться над текстом </a:t>
            </a:r>
            <a:r>
              <a:rPr lang="ru-RU" altLang="ru-RU" sz="2400" dirty="0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посередине рабочего поля документа и центрируется </a:t>
            </a:r>
            <a:r>
              <a:rPr lang="ru-RU" altLang="ru-RU" sz="2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относительно самой длинной строки. </a:t>
            </a:r>
            <a:endParaRPr lang="ru-RU" altLang="ru-RU" sz="20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Times New Roman" pitchFamily="18" charset="0"/>
            </a:endParaRPr>
          </a:p>
          <a:p>
            <a:pPr marL="90488" algn="just">
              <a:tabLst>
                <a:tab pos="90488" algn="l"/>
              </a:tabLst>
            </a:pPr>
            <a:endParaRPr lang="ru-RU" altLang="ru-RU" sz="20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Times New Roman" pitchFamily="18" charset="0"/>
            </a:endParaRPr>
          </a:p>
          <a:p>
            <a:pPr marL="90488" algn="just">
              <a:tabLst>
                <a:tab pos="90488" algn="l"/>
              </a:tabLst>
            </a:pPr>
            <a:r>
              <a:rPr lang="ru-RU" altLang="ru-RU" sz="2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Заголовок к тексту может не составляться, если текст документа не превышает 4-5 строк.</a:t>
            </a:r>
            <a:endParaRPr lang="ru-RU" altLang="ru-RU" sz="20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071678"/>
            <a:ext cx="1791965" cy="30777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НОВОЕ ТРЕБОВАНИЕ</a:t>
            </a:r>
            <a:endParaRPr lang="ru-RU" sz="1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/>
              <a:pPr>
                <a:defRPr/>
              </a:pPr>
              <a:t>39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357422" y="785794"/>
            <a:ext cx="4873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 июля 2018 г.  вступил в силу 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1505397"/>
            <a:ext cx="750099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ГОСТ Р 7.0.97-2016</a:t>
            </a:r>
          </a:p>
          <a:p>
            <a:pPr algn="ctr" eaLnBrk="1" hangingPunct="1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(утв. приказом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Росстандарта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от 8 декабря 2016г. №2004-ст)</a:t>
            </a:r>
          </a:p>
          <a:p>
            <a:pPr algn="ctr" eaLnBrk="1" hangingPunct="1"/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algn="ctr" eaLnBrk="1" hangingPunct="1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Национальный стандарт Российской Федерации.</a:t>
            </a:r>
          </a:p>
          <a:p>
            <a:pPr algn="ctr" eaLnBrk="1" hangingPunct="1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«Система стандартов </a:t>
            </a:r>
          </a:p>
          <a:p>
            <a:pPr algn="ctr" eaLnBrk="1" hangingPunct="1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по информации, библиотечному и издательскому делу.</a:t>
            </a:r>
          </a:p>
          <a:p>
            <a:pPr algn="ctr" eaLnBrk="1" hangingPunct="1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Организационно-распорядительная документация.</a:t>
            </a:r>
          </a:p>
          <a:p>
            <a:pPr algn="ctr" eaLnBrk="1" hangingPunct="1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Требования к оформлению документов.»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9" name="Рисунок 1" descr="Вырезка экрана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153400" cy="2328863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/>
          <a:srcRect t="11563" b="46250"/>
          <a:stretch>
            <a:fillRect/>
          </a:stretch>
        </p:blipFill>
        <p:spPr bwMode="auto">
          <a:xfrm>
            <a:off x="500034" y="3306594"/>
            <a:ext cx="8143932" cy="2979927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/>
              <a:pPr>
                <a:defRPr/>
              </a:pPr>
              <a:t>40</a:t>
            </a:fld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839200" cy="4572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18 - Текст документа (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реквизит</a:t>
            </a:r>
            <a:r>
              <a:rPr lang="ru-RU" sz="2400" b="1" u="sng" dirty="0" smtClean="0">
                <a:solidFill>
                  <a:schemeClr val="tx2">
                    <a:lumMod val="50000"/>
                  </a:schemeClr>
                </a:solidFill>
              </a:rPr>
              <a:t> 20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) </a:t>
            </a:r>
          </a:p>
        </p:txBody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86314" y="1142984"/>
            <a:ext cx="4000528" cy="5357850"/>
          </a:xfrm>
        </p:spPr>
        <p:txBody>
          <a:bodyPr/>
          <a:lstStyle/>
          <a:p>
            <a:pPr eaLnBrk="1" hangingPunct="1"/>
            <a:r>
              <a:rPr lang="ru-RU" altLang="ru-RU" sz="2000" dirty="0" smtClean="0"/>
              <a:t>Текст - основной и важнейший реквизит документа. </a:t>
            </a:r>
          </a:p>
          <a:p>
            <a:pPr eaLnBrk="1" hangingPunct="1"/>
            <a:r>
              <a:rPr lang="ru-RU" altLang="ru-RU" sz="2000" dirty="0" smtClean="0"/>
              <a:t>Текст документов на бланках формата </a:t>
            </a:r>
            <a:r>
              <a:rPr lang="ru-RU" altLang="ru-RU" sz="2000" b="1" dirty="0" smtClean="0"/>
              <a:t>А5</a:t>
            </a:r>
            <a:r>
              <a:rPr lang="ru-RU" altLang="ru-RU" sz="2000" dirty="0" smtClean="0"/>
              <a:t> печатают с межстрочным интервалом </a:t>
            </a:r>
            <a:r>
              <a:rPr lang="ru-RU" altLang="ru-RU" sz="2000" b="1" dirty="0" smtClean="0"/>
              <a:t>Одинарный;</a:t>
            </a:r>
            <a:r>
              <a:rPr lang="ru-RU" altLang="ru-RU" sz="2000" dirty="0" smtClean="0"/>
              <a:t> </a:t>
            </a:r>
          </a:p>
          <a:p>
            <a:pPr eaLnBrk="1" hangingPunct="1"/>
            <a:r>
              <a:rPr lang="ru-RU" altLang="ru-RU" sz="2000" dirty="0" smtClean="0"/>
              <a:t>на бланках формата </a:t>
            </a:r>
            <a:r>
              <a:rPr lang="ru-RU" altLang="ru-RU" sz="2000" b="1" dirty="0" smtClean="0"/>
              <a:t>А4</a:t>
            </a:r>
            <a:r>
              <a:rPr lang="ru-RU" altLang="ru-RU" sz="2000" dirty="0" smtClean="0"/>
              <a:t> - с межстрочным интервалом </a:t>
            </a:r>
            <a:r>
              <a:rPr lang="ru-RU" altLang="ru-RU" sz="2000" b="1" dirty="0" smtClean="0"/>
              <a:t>Полуторный.</a:t>
            </a:r>
            <a:r>
              <a:rPr lang="ru-RU" altLang="ru-RU" sz="2000" dirty="0" smtClean="0"/>
              <a:t> </a:t>
            </a:r>
          </a:p>
          <a:p>
            <a:pPr eaLnBrk="1" hangingPunct="1"/>
            <a:r>
              <a:rPr lang="ru-RU" altLang="ru-RU" sz="2000" dirty="0" smtClean="0"/>
              <a:t>Все остальные реквизиты оформляются с межстрочным интервалом </a:t>
            </a:r>
            <a:r>
              <a:rPr lang="ru-RU" altLang="ru-RU" sz="2000" b="1" dirty="0" smtClean="0"/>
              <a:t>Одинарный</a:t>
            </a:r>
            <a:r>
              <a:rPr lang="ru-RU" altLang="ru-RU" sz="2000" dirty="0" smtClean="0"/>
              <a:t>.</a:t>
            </a:r>
          </a:p>
        </p:txBody>
      </p:sp>
      <p:pic>
        <p:nvPicPr>
          <p:cNvPr id="8909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71546"/>
            <a:ext cx="4214813" cy="4470400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89095" name="Picture 8"/>
          <p:cNvPicPr>
            <a:picLocks noChangeAspect="1" noChangeArrowheads="1"/>
          </p:cNvPicPr>
          <p:nvPr/>
        </p:nvPicPr>
        <p:blipFill>
          <a:blip r:embed="rId3"/>
          <a:srcRect l="16270" t="56239" r="60226" b="36945"/>
          <a:stretch>
            <a:fillRect/>
          </a:stretch>
        </p:blipFill>
        <p:spPr bwMode="auto">
          <a:xfrm>
            <a:off x="533400" y="5524757"/>
            <a:ext cx="3609972" cy="1110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/>
              <a:pPr>
                <a:defRPr/>
              </a:pPr>
              <a:t>41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Прямоугольник 5"/>
          <p:cNvSpPr>
            <a:spLocks noChangeArrowheads="1"/>
          </p:cNvSpPr>
          <p:nvPr/>
        </p:nvSpPr>
        <p:spPr bwMode="auto">
          <a:xfrm>
            <a:off x="500034" y="1285860"/>
            <a:ext cx="832961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533400"/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В тексте документа, подготовленного на основании </a:t>
            </a:r>
            <a:r>
              <a:rPr lang="ru-RU" altLang="ru-RU" sz="1800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законодательных, НПА, распорядительных актов  указывают </a:t>
            </a: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их реквизиты: </a:t>
            </a:r>
            <a:endParaRPr lang="ru-RU" altLang="ru-RU" sz="1800" dirty="0" smtClean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  <a:p>
            <a:pPr lvl="1" indent="533400">
              <a:buFont typeface="Arial" pitchFamily="34" charset="0"/>
              <a:buChar char="•"/>
            </a:pPr>
            <a:r>
              <a:rPr lang="ru-RU" altLang="ru-RU" sz="1800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наименование документа (Федеральный закон…), </a:t>
            </a:r>
          </a:p>
          <a:p>
            <a:pPr lvl="1" indent="533400">
              <a:buFont typeface="Arial" pitchFamily="34" charset="0"/>
              <a:buChar char="•"/>
            </a:pPr>
            <a:r>
              <a:rPr lang="ru-RU" altLang="ru-RU" sz="1800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наименование </a:t>
            </a: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организации - автора документа, </a:t>
            </a:r>
            <a:endParaRPr lang="ru-RU" altLang="ru-RU" sz="1800" dirty="0" smtClean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  <a:p>
            <a:pPr lvl="1" indent="533400">
              <a:buFont typeface="Arial" pitchFamily="34" charset="0"/>
              <a:buChar char="•"/>
            </a:pPr>
            <a:r>
              <a:rPr lang="ru-RU" altLang="ru-RU" sz="1800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дату документа </a:t>
            </a:r>
            <a:r>
              <a:rPr lang="ru-RU" altLang="ru-RU" sz="1800" dirty="0" smtClean="0">
                <a:solidFill>
                  <a:srgbClr val="C00000"/>
                </a:solidFill>
                <a:cs typeface="Arial" pitchFamily="34" charset="0"/>
              </a:rPr>
              <a:t>(словесно-цифровым способом </a:t>
            </a:r>
          </a:p>
          <a:p>
            <a:pPr lvl="1" indent="533400" algn="ctr"/>
            <a:r>
              <a:rPr lang="ru-RU" altLang="ru-RU" sz="1800" b="1" dirty="0" smtClean="0">
                <a:solidFill>
                  <a:schemeClr val="tx1"/>
                </a:solidFill>
                <a:cs typeface="Arial" pitchFamily="34" charset="0"/>
              </a:rPr>
              <a:t>1 января 2018 г.), </a:t>
            </a:r>
          </a:p>
          <a:p>
            <a:pPr lvl="1" indent="533400">
              <a:buFont typeface="Arial" pitchFamily="34" charset="0"/>
              <a:buChar char="•"/>
            </a:pPr>
            <a:r>
              <a:rPr lang="ru-RU" altLang="ru-RU" sz="1800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регистрационный </a:t>
            </a: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номер документа, </a:t>
            </a:r>
            <a:endParaRPr lang="ru-RU" altLang="ru-RU" sz="1800" dirty="0" smtClean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  <a:p>
            <a:pPr lvl="1" indent="533400">
              <a:buFont typeface="Arial" pitchFamily="34" charset="0"/>
              <a:buChar char="•"/>
            </a:pPr>
            <a:r>
              <a:rPr lang="ru-RU" altLang="ru-RU" sz="1800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заголовок </a:t>
            </a: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к </a:t>
            </a:r>
            <a:r>
              <a:rPr lang="ru-RU" altLang="ru-RU" sz="1800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тексту или наименование вида документа;</a:t>
            </a:r>
          </a:p>
          <a:p>
            <a:pPr lvl="1" indent="533400">
              <a:buFont typeface="Arial" pitchFamily="34" charset="0"/>
              <a:buChar char="•"/>
            </a:pPr>
            <a:r>
              <a:rPr lang="ru-RU" altLang="ru-RU" sz="1800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наименование организации или должностного лица,  утвердившего документ, дату утверждения документа. </a:t>
            </a:r>
            <a:r>
              <a:rPr lang="ru-RU" altLang="ru-RU" sz="1800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  <a:endParaRPr lang="ru-RU" altLang="ru-RU" sz="18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357166"/>
            <a:ext cx="7986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Новое в ссылке на документ и рубрикации 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4786322"/>
            <a:ext cx="8143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Текст может содержать разделы, подразделы, пункты, подпункты, нумеруемые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арабскими цифрами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(1, 2;  2.2.). 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Уровень рубрикаций не должен быть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больше  четырех.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/>
              <a:pPr>
                <a:defRPr/>
              </a:pPr>
              <a:t>42</a:t>
            </a:fld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Прямоугольник 5"/>
          <p:cNvSpPr>
            <a:spLocks noChangeArrowheads="1"/>
          </p:cNvSpPr>
          <p:nvPr/>
        </p:nvSpPr>
        <p:spPr bwMode="auto">
          <a:xfrm>
            <a:off x="381000" y="928669"/>
            <a:ext cx="847728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При употреблении в тексте фамилий лиц </a:t>
            </a:r>
            <a:r>
              <a:rPr lang="ru-RU" altLang="ru-RU" sz="1800" dirty="0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инициалы указываются после </a:t>
            </a:r>
            <a:r>
              <a:rPr lang="ru-RU" altLang="ru-RU" sz="1800" dirty="0" smtClean="0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фамилии (Иванов И.И.). </a:t>
            </a:r>
            <a:endParaRPr lang="ru-RU" altLang="ru-RU" sz="1800" dirty="0">
              <a:solidFill>
                <a:srgbClr val="C00000"/>
              </a:solidFill>
              <a:latin typeface="Arial" pitchFamily="34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altLang="ru-RU" sz="1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В </a:t>
            </a: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деловых (служебных) письмах могут использоваться:</a:t>
            </a:r>
            <a:endParaRPr lang="ru-RU" altLang="ru-RU" sz="1800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 algn="just"/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вступительное обращение: </a:t>
            </a:r>
            <a:r>
              <a:rPr lang="ru-RU" altLang="ru-RU" sz="1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 </a:t>
            </a:r>
            <a:endParaRPr lang="ru-RU" altLang="ru-RU" sz="1800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altLang="ru-RU" sz="1800" dirty="0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Уважаемый господин Председатель!</a:t>
            </a:r>
            <a:endParaRPr lang="ru-RU" altLang="ru-RU" sz="1800" dirty="0">
              <a:solidFill>
                <a:srgbClr val="C00000"/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altLang="ru-RU" sz="1800" dirty="0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Уважаемый господин Губернатор!</a:t>
            </a:r>
            <a:endParaRPr lang="ru-RU" altLang="ru-RU" sz="1800" dirty="0">
              <a:solidFill>
                <a:srgbClr val="C00000"/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altLang="ru-RU" sz="1800" dirty="0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Уважаемый господин Прохоров!</a:t>
            </a:r>
            <a:endParaRPr lang="ru-RU" altLang="ru-RU" sz="1800" dirty="0">
              <a:solidFill>
                <a:srgbClr val="C00000"/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altLang="ru-RU" sz="1800" dirty="0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Уважаемая госпожа Захарова!</a:t>
            </a:r>
            <a:endParaRPr lang="ru-RU" altLang="ru-RU" sz="1800" dirty="0">
              <a:solidFill>
                <a:srgbClr val="C00000"/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altLang="ru-RU" sz="1800" dirty="0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Уважаемый Николай Петрович!</a:t>
            </a:r>
            <a:endParaRPr lang="ru-RU" altLang="ru-RU" sz="1800" dirty="0">
              <a:solidFill>
                <a:srgbClr val="C00000"/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altLang="ru-RU" sz="1800" dirty="0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Уважаемая Ольга Николаевна!</a:t>
            </a:r>
            <a:endParaRPr lang="ru-RU" altLang="ru-RU" sz="1800" dirty="0">
              <a:solidFill>
                <a:srgbClr val="C00000"/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altLang="ru-RU" sz="1800" dirty="0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Уважаемые господа!</a:t>
            </a:r>
            <a:endParaRPr lang="ru-RU" altLang="ru-RU" sz="1800" dirty="0">
              <a:solidFill>
                <a:srgbClr val="C00000"/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 algn="just"/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 </a:t>
            </a:r>
            <a:endParaRPr lang="ru-RU" altLang="ru-RU" sz="1800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В обращении по должности </a:t>
            </a:r>
            <a:endParaRPr lang="ru-RU" altLang="ru-RU" sz="18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altLang="ru-RU" sz="1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наименование </a:t>
            </a: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должности пишется с прописной буквы </a:t>
            </a:r>
            <a:endParaRPr lang="ru-RU" altLang="ru-RU" sz="18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Times New Roman" pitchFamily="18" charset="0"/>
            </a:endParaRPr>
          </a:p>
          <a:p>
            <a:pPr marL="342900" indent="-342900" algn="just"/>
            <a:r>
              <a:rPr lang="ru-RU" altLang="ru-RU" sz="1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	</a:t>
            </a:r>
            <a:r>
              <a:rPr lang="ru-RU" altLang="ru-RU" sz="1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Уважаемый </a:t>
            </a:r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господин Генеральный директор!, </a:t>
            </a:r>
            <a:endParaRPr lang="ru-RU" altLang="ru-RU" sz="18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altLang="ru-RU" sz="1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в </a:t>
            </a: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обращении по фамилии </a:t>
            </a:r>
            <a:endParaRPr lang="ru-RU" altLang="ru-RU" sz="18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altLang="ru-RU" sz="1800" dirty="0" smtClean="0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инициалы </a:t>
            </a:r>
            <a:r>
              <a:rPr lang="ru-RU" altLang="ru-RU" sz="1800" dirty="0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лица </a:t>
            </a: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не указываются </a:t>
            </a:r>
            <a:endParaRPr lang="ru-RU" altLang="ru-RU" sz="18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Times New Roman" pitchFamily="18" charset="0"/>
            </a:endParaRPr>
          </a:p>
          <a:p>
            <a:pPr marL="342900" indent="-342900" algn="just"/>
            <a:r>
              <a:rPr lang="ru-RU" altLang="ru-RU" sz="1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	Уважаемая </a:t>
            </a: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госпожа Захарова!</a:t>
            </a:r>
            <a:endParaRPr lang="ru-RU" altLang="ru-RU" sz="1800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 заключительная этикетная фраза:</a:t>
            </a:r>
            <a:endParaRPr lang="ru-RU" altLang="ru-RU" sz="1800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altLang="ru-RU" sz="18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altLang="ru-RU" sz="1800" dirty="0" smtClean="0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С </a:t>
            </a:r>
            <a:r>
              <a:rPr lang="ru-RU" altLang="ru-RU" sz="1800" dirty="0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уважением, </a:t>
            </a:r>
            <a:r>
              <a:rPr lang="ru-RU" altLang="ru-RU" sz="1800" dirty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…</a:t>
            </a:r>
            <a:endParaRPr lang="ru-RU" altLang="ru-RU" sz="1800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0166" y="285728"/>
            <a:ext cx="6032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Новое в оформлении текста документа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/>
              <a:pPr>
                <a:defRPr/>
              </a:pPr>
              <a:t>43</a:t>
            </a:fld>
            <a:endParaRPr lang="ru-R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763" y="6350"/>
            <a:ext cx="91440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19 - Отметка о наличии приложения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реквизит</a:t>
            </a:r>
            <a:r>
              <a:rPr lang="ru-RU" sz="2400" u="sng" dirty="0" smtClean="0">
                <a:solidFill>
                  <a:schemeClr val="tx2">
                    <a:lumMod val="50000"/>
                  </a:schemeClr>
                </a:solidFill>
              </a:rPr>
              <a:t> 21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) </a:t>
            </a:r>
          </a:p>
        </p:txBody>
      </p:sp>
      <p:sp>
        <p:nvSpPr>
          <p:cNvPr id="952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7752" y="838200"/>
            <a:ext cx="4286248" cy="544832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z="2000" dirty="0" smtClean="0"/>
              <a:t>Документы-приложения могут быть 3-х видов:</a:t>
            </a:r>
          </a:p>
          <a:p>
            <a:pPr eaLnBrk="1" hangingPunct="1"/>
            <a:r>
              <a:rPr lang="ru-RU" altLang="ru-RU" sz="2000" dirty="0" smtClean="0"/>
              <a:t>утверждаемые или вводимые в действие соответствующим документом (приложения к нормативным правовым актам);</a:t>
            </a:r>
          </a:p>
          <a:p>
            <a:pPr eaLnBrk="1" hangingPunct="1"/>
            <a:r>
              <a:rPr lang="ru-RU" altLang="ru-RU" sz="2000" dirty="0" smtClean="0"/>
              <a:t>поясняющие содержание другого документа;</a:t>
            </a:r>
          </a:p>
          <a:p>
            <a:pPr eaLnBrk="1" hangingPunct="1">
              <a:buNone/>
            </a:pPr>
            <a:endParaRPr lang="ru-RU" altLang="ru-RU" sz="2000" dirty="0" smtClean="0"/>
          </a:p>
          <a:p>
            <a:pPr eaLnBrk="1" hangingPunct="1"/>
            <a:r>
              <a:rPr lang="ru-RU" altLang="ru-RU" sz="2000" dirty="0" smtClean="0"/>
              <a:t>направляемые с сопроводительным документом адресату.</a:t>
            </a:r>
          </a:p>
        </p:txBody>
      </p:sp>
      <p:pic>
        <p:nvPicPr>
          <p:cNvPr id="95238" name="Picture 5"/>
          <p:cNvPicPr>
            <a:picLocks noChangeAspect="1" noChangeArrowheads="1"/>
          </p:cNvPicPr>
          <p:nvPr/>
        </p:nvPicPr>
        <p:blipFill>
          <a:blip r:embed="rId3"/>
          <a:srcRect t="14462" b="21016"/>
          <a:stretch>
            <a:fillRect/>
          </a:stretch>
        </p:blipFill>
        <p:spPr bwMode="auto">
          <a:xfrm>
            <a:off x="142844" y="884237"/>
            <a:ext cx="4714908" cy="597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/>
              <a:pPr>
                <a:defRPr/>
              </a:pPr>
              <a:t>44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Прямоугольник 5"/>
          <p:cNvSpPr>
            <a:spLocks noChangeArrowheads="1"/>
          </p:cNvSpPr>
          <p:nvPr/>
        </p:nvSpPr>
        <p:spPr bwMode="auto">
          <a:xfrm>
            <a:off x="428596" y="1285860"/>
            <a:ext cx="47076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 если </a:t>
            </a: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приложение названо в тексте:</a:t>
            </a:r>
            <a:endParaRPr lang="ru-RU" altLang="ru-RU" sz="1600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96259" name="Прямоугольник 7"/>
          <p:cNvSpPr>
            <a:spLocks noChangeArrowheads="1"/>
          </p:cNvSpPr>
          <p:nvPr/>
        </p:nvSpPr>
        <p:spPr bwMode="auto">
          <a:xfrm>
            <a:off x="500034" y="2000240"/>
            <a:ext cx="8382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 если </a:t>
            </a: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приложение не названо в тексте или если приложений несколько, указывают названия документов-приложений, количество листов и экземпляров каждого приложения</a:t>
            </a:r>
            <a:endParaRPr lang="ru-RU" alt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6260" name="Прямоугольник 10"/>
          <p:cNvSpPr>
            <a:spLocks noChangeArrowheads="1"/>
          </p:cNvSpPr>
          <p:nvPr/>
        </p:nvSpPr>
        <p:spPr bwMode="auto">
          <a:xfrm>
            <a:off x="428596" y="4286256"/>
            <a:ext cx="50053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 если </a:t>
            </a: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приложение </a:t>
            </a:r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 сброшюровано</a:t>
            </a:r>
            <a:endParaRPr lang="ru-RU" alt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6261" name="Прямоугольник 12"/>
          <p:cNvSpPr>
            <a:spLocks noChangeArrowheads="1"/>
          </p:cNvSpPr>
          <p:nvPr/>
        </p:nvSpPr>
        <p:spPr bwMode="auto">
          <a:xfrm>
            <a:off x="500034" y="5143512"/>
            <a:ext cx="84296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buFont typeface="Wingdings" pitchFamily="2" charset="2"/>
              <a:buChar char="q"/>
            </a:pPr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 если </a:t>
            </a: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документ, являющийся приложением, имеет приложения с самостоятельной нумерацией страниц:</a:t>
            </a:r>
            <a:endParaRPr lang="ru-RU" altLang="ru-RU" sz="1600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grpSp>
        <p:nvGrpSpPr>
          <p:cNvPr id="2" name="Группа 15"/>
          <p:cNvGrpSpPr>
            <a:grpSpLocks/>
          </p:cNvGrpSpPr>
          <p:nvPr/>
        </p:nvGrpSpPr>
        <p:grpSpPr bwMode="auto">
          <a:xfrm>
            <a:off x="428596" y="1214422"/>
            <a:ext cx="8586818" cy="5307874"/>
            <a:chOff x="500035" y="946983"/>
            <a:chExt cx="7958562" cy="5526389"/>
          </a:xfrm>
        </p:grpSpPr>
        <p:pic>
          <p:nvPicPr>
            <p:cNvPr id="96264" name="Рисунок 6" descr="Вырезка экрана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00539" y="946983"/>
              <a:ext cx="3458058" cy="485843"/>
            </a:xfrm>
            <a:prstGeom prst="rect">
              <a:avLst/>
            </a:prstGeom>
            <a:noFill/>
            <a:ln w="9525">
              <a:solidFill>
                <a:schemeClr val="accent4">
                  <a:lumMod val="5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96265" name="Рисунок 9" descr="Вырезка экрана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0035" y="2997341"/>
              <a:ext cx="7683854" cy="1076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266" name="Рисунок 11" descr="Вырезка экрана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71342" y="4294036"/>
              <a:ext cx="3690534" cy="476316"/>
            </a:xfrm>
            <a:prstGeom prst="rect">
              <a:avLst/>
            </a:prstGeom>
            <a:noFill/>
            <a:ln w="9525">
              <a:solidFill>
                <a:schemeClr val="accent4">
                  <a:lumMod val="5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96267" name="Рисунок 13" descr="Вырезка экрана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66246" y="5781616"/>
              <a:ext cx="7741079" cy="691756"/>
            </a:xfrm>
            <a:prstGeom prst="rect">
              <a:avLst/>
            </a:prstGeom>
            <a:noFill/>
            <a:ln w="9525">
              <a:solidFill>
                <a:schemeClr val="accent4">
                  <a:lumMod val="50000"/>
                </a:schemeClr>
              </a:solidFill>
              <a:miter lim="800000"/>
              <a:headEnd/>
              <a:tailEnd/>
            </a:ln>
          </p:spPr>
        </p:pic>
      </p:grpSp>
      <p:sp>
        <p:nvSpPr>
          <p:cNvPr id="96263" name="Прямоугольник 14"/>
          <p:cNvSpPr>
            <a:spLocks noChangeArrowheads="1"/>
          </p:cNvSpPr>
          <p:nvPr/>
        </p:nvSpPr>
        <p:spPr bwMode="auto">
          <a:xfrm>
            <a:off x="454025" y="214313"/>
            <a:ext cx="8415338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449263" algn="l"/>
              </a:tabLst>
            </a:pP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В тексте </a:t>
            </a:r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распорядительного документа при </a:t>
            </a: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первом упоминании документа-приложения </a:t>
            </a:r>
            <a:r>
              <a:rPr lang="ru-RU" altLang="ru-RU" b="1" dirty="0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в скобках</a:t>
            </a: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 указывается: …(приложение) или </a:t>
            </a:r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 (</a:t>
            </a: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приложение 1</a:t>
            </a:r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)  или (приложение </a:t>
            </a: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№ </a:t>
            </a:r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1);</a:t>
            </a:r>
            <a:endParaRPr lang="ru-RU" altLang="ru-RU" i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449263" algn="l"/>
              </a:tabLst>
            </a:pPr>
            <a:endParaRPr lang="ru-RU" altLang="ru-RU" sz="1600" i="1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/>
              <a:pPr>
                <a:defRPr/>
              </a:pPr>
              <a:t>45</a:t>
            </a:fld>
            <a:endParaRPr lang="ru-RU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Прямоугольник 6"/>
          <p:cNvSpPr>
            <a:spLocks noChangeArrowheads="1"/>
          </p:cNvSpPr>
          <p:nvPr/>
        </p:nvSpPr>
        <p:spPr bwMode="auto">
          <a:xfrm>
            <a:off x="457200" y="609600"/>
            <a:ext cx="4953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tabLst>
                <a:tab pos="449263" algn="l"/>
              </a:tabLst>
            </a:pPr>
            <a:r>
              <a:rPr lang="ru-RU" altLang="ru-RU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Times New Roman" pitchFamily="18" charset="0"/>
              </a:rPr>
              <a:t>	Если </a:t>
            </a:r>
            <a:r>
              <a:rPr lang="ru-RU" altLang="ru-RU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Times New Roman" pitchFamily="18" charset="0"/>
              </a:rPr>
              <a:t>приложением является обособленный электронный носитель (компакт-диск, </a:t>
            </a:r>
            <a:r>
              <a:rPr lang="ru-RU" altLang="ru-RU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Times New Roman" pitchFamily="18" charset="0"/>
              </a:rPr>
              <a:t>usb-флеш-накопитель</a:t>
            </a:r>
            <a:r>
              <a:rPr lang="ru-RU" altLang="ru-RU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Times New Roman" pitchFamily="18" charset="0"/>
              </a:rPr>
              <a:t> и др</a:t>
            </a:r>
            <a:r>
              <a:rPr lang="ru-RU" altLang="ru-RU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Times New Roman" pitchFamily="18" charset="0"/>
              </a:rPr>
              <a:t>.) </a:t>
            </a:r>
            <a:endParaRPr lang="ru-RU" altLang="ru-RU" sz="1600" dirty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97283" name="Прямоугольник 8"/>
          <p:cNvSpPr>
            <a:spLocks noChangeArrowheads="1"/>
          </p:cNvSpPr>
          <p:nvPr/>
        </p:nvSpPr>
        <p:spPr bwMode="auto">
          <a:xfrm>
            <a:off x="500034" y="1571612"/>
            <a:ext cx="4956175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>
              <a:spcBef>
                <a:spcPts val="600"/>
              </a:spcBef>
              <a:spcAft>
                <a:spcPts val="600"/>
              </a:spcAft>
              <a:tabLst>
                <a:tab pos="449263" algn="l"/>
              </a:tabLst>
            </a:pPr>
            <a:endParaRPr lang="ru-RU" altLang="ru-RU" dirty="0" smtClean="0">
              <a:latin typeface="Arial" pitchFamily="34" charset="0"/>
              <a:cs typeface="Times New Roman" pitchFamily="18" charset="0"/>
            </a:endParaRPr>
          </a:p>
          <a:p>
            <a:pPr indent="449263">
              <a:spcBef>
                <a:spcPts val="600"/>
              </a:spcBef>
              <a:spcAft>
                <a:spcPts val="600"/>
              </a:spcAft>
              <a:tabLst>
                <a:tab pos="449263" algn="l"/>
              </a:tabLst>
            </a:pPr>
            <a:r>
              <a:rPr lang="ru-RU" altLang="ru-RU" sz="1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При </a:t>
            </a: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этом на вкладыше (конверте), в который помещается носитель, указываются наименования документов, записанных на носитель, имена файлов.</a:t>
            </a:r>
            <a:endParaRPr lang="ru-RU" altLang="ru-RU" sz="1800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97284" name="Прямоугольник 10"/>
          <p:cNvSpPr>
            <a:spLocks noChangeArrowheads="1"/>
          </p:cNvSpPr>
          <p:nvPr/>
        </p:nvSpPr>
        <p:spPr bwMode="auto">
          <a:xfrm>
            <a:off x="452438" y="3886200"/>
            <a:ext cx="4572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tabLst>
                <a:tab pos="449263" algn="l"/>
              </a:tabLst>
            </a:pP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на первом листе документа-приложения в правом верхнем углу указывается:</a:t>
            </a:r>
            <a:endParaRPr lang="ru-RU" altLang="ru-RU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97285" name="Прямоугольник 12"/>
          <p:cNvSpPr>
            <a:spLocks noChangeArrowheads="1"/>
          </p:cNvSpPr>
          <p:nvPr/>
        </p:nvSpPr>
        <p:spPr bwMode="auto">
          <a:xfrm>
            <a:off x="5553075" y="4267200"/>
            <a:ext cx="3324225" cy="10779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Строки реквизита выравниваются по левому краю или центрируются относительно самой длинной строки.</a:t>
            </a:r>
            <a:endParaRPr lang="ru-RU" altLang="ru-RU" sz="1400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grpSp>
        <p:nvGrpSpPr>
          <p:cNvPr id="2" name="Группа 16"/>
          <p:cNvGrpSpPr>
            <a:grpSpLocks/>
          </p:cNvGrpSpPr>
          <p:nvPr/>
        </p:nvGrpSpPr>
        <p:grpSpPr bwMode="auto">
          <a:xfrm>
            <a:off x="5214942" y="714356"/>
            <a:ext cx="3689347" cy="5868988"/>
            <a:chOff x="4976117" y="762000"/>
            <a:chExt cx="3785469" cy="5869054"/>
          </a:xfrm>
        </p:grpSpPr>
        <p:pic>
          <p:nvPicPr>
            <p:cNvPr id="97287" name="Рисунок 7" descr="Вырезка экрана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715000" y="762000"/>
              <a:ext cx="3000794" cy="419158"/>
            </a:xfrm>
            <a:prstGeom prst="rect">
              <a:avLst/>
            </a:prstGeom>
            <a:noFill/>
            <a:ln w="9525">
              <a:solidFill>
                <a:schemeClr val="accent4">
                  <a:lumMod val="75000"/>
                </a:schemeClr>
              </a:solidFill>
              <a:miter lim="800000"/>
              <a:headEnd/>
              <a:tailEnd/>
            </a:ln>
          </p:spPr>
        </p:pic>
        <p:sp>
          <p:nvSpPr>
            <p:cNvPr id="10" name="Прямоугольник 9"/>
            <p:cNvSpPr/>
            <p:nvPr/>
          </p:nvSpPr>
          <p:spPr>
            <a:xfrm>
              <a:off x="6368803" y="1404949"/>
              <a:ext cx="1553474" cy="30778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400" b="1" dirty="0">
                  <a:solidFill>
                    <a:srgbClr val="FF0000"/>
                  </a:solidFill>
                  <a:latin typeface="+mj-lt"/>
                  <a:cs typeface="Arial" pitchFamily="34" charset="0"/>
                </a:rPr>
                <a:t>НОВЫЙ ВАРИАНТ</a:t>
              </a:r>
              <a:endParaRPr lang="ru-RU" sz="1400" dirty="0">
                <a:solidFill>
                  <a:srgbClr val="FF0000"/>
                </a:solidFill>
                <a:latin typeface="+mj-lt"/>
              </a:endParaRPr>
            </a:p>
          </p:txBody>
        </p:sp>
        <p:pic>
          <p:nvPicPr>
            <p:cNvPr id="97289" name="Рисунок 11" descr="Вырезка экрана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656003" y="3047248"/>
              <a:ext cx="3105583" cy="952633"/>
            </a:xfrm>
            <a:prstGeom prst="rect">
              <a:avLst/>
            </a:prstGeom>
            <a:noFill/>
            <a:ln w="9525">
              <a:solidFill>
                <a:schemeClr val="accent4">
                  <a:lumMod val="7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97290" name="Рисунок 13" descr="Вырезка экрана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619737" y="5611737"/>
              <a:ext cx="3096057" cy="1019317"/>
            </a:xfrm>
            <a:prstGeom prst="rect">
              <a:avLst/>
            </a:prstGeom>
            <a:noFill/>
            <a:ln w="9525">
              <a:solidFill>
                <a:schemeClr val="accent4">
                  <a:lumMod val="75000"/>
                </a:schemeClr>
              </a:solidFill>
              <a:miter lim="800000"/>
              <a:headEnd/>
              <a:tailEnd/>
            </a:ln>
          </p:spPr>
        </p:pic>
        <p:sp>
          <p:nvSpPr>
            <p:cNvPr id="97291" name="Стрелка вправо 14"/>
            <p:cNvSpPr>
              <a:spLocks noChangeArrowheads="1"/>
            </p:cNvSpPr>
            <p:nvPr/>
          </p:nvSpPr>
          <p:spPr bwMode="auto">
            <a:xfrm rot="-2574693">
              <a:off x="4976117" y="3393785"/>
              <a:ext cx="533400" cy="533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accent4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97292" name="Стрелка вправо 15"/>
            <p:cNvSpPr>
              <a:spLocks noChangeArrowheads="1"/>
            </p:cNvSpPr>
            <p:nvPr/>
          </p:nvSpPr>
          <p:spPr bwMode="auto">
            <a:xfrm rot="2401502">
              <a:off x="5020093" y="5290099"/>
              <a:ext cx="533400" cy="533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accent4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altLang="ru-RU"/>
            </a:p>
          </p:txBody>
        </p:sp>
      </p:grpSp>
      <p:sp>
        <p:nvSpPr>
          <p:cNvPr id="13" name="Прямоугольник 12"/>
          <p:cNvSpPr/>
          <p:nvPr/>
        </p:nvSpPr>
        <p:spPr bwMode="auto">
          <a:xfrm>
            <a:off x="357158" y="3143248"/>
            <a:ext cx="1514028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НОВЫЙ ВАРИАНТ</a:t>
            </a:r>
            <a:endParaRPr lang="ru-RU" sz="1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/>
              <a:pPr>
                <a:defRPr/>
              </a:pPr>
              <a:t>46</a:t>
            </a:fld>
            <a:endParaRPr lang="ru-RU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Прямоугольник 5"/>
          <p:cNvSpPr>
            <a:spLocks noChangeArrowheads="1"/>
          </p:cNvSpPr>
          <p:nvPr/>
        </p:nvSpPr>
        <p:spPr bwMode="auto">
          <a:xfrm>
            <a:off x="404813" y="455613"/>
            <a:ext cx="46482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Если приложением к распорядительному документу является нормативный правовой акт или иной документ, утверждаемый данным распорядительным документом, на первом листе приложения проставляется отметка о приложении</a:t>
            </a:r>
            <a:endParaRPr lang="ru-RU" alt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3000364" y="798513"/>
            <a:ext cx="5867411" cy="5345131"/>
            <a:chOff x="1981200" y="799067"/>
            <a:chExt cx="6887004" cy="5730321"/>
          </a:xfrm>
        </p:grpSpPr>
        <p:pic>
          <p:nvPicPr>
            <p:cNvPr id="98310" name="Рисунок 6" descr="Вырезка экрана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57800" y="799067"/>
              <a:ext cx="3610404" cy="1866680"/>
            </a:xfrm>
            <a:prstGeom prst="rect">
              <a:avLst/>
            </a:prstGeom>
            <a:noFill/>
            <a:ln w="9525">
              <a:solidFill>
                <a:schemeClr val="accent4">
                  <a:lumMod val="7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98311" name="Рисунок 7" descr="Вырезка экрана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81200" y="3338833"/>
              <a:ext cx="5508279" cy="3190555"/>
            </a:xfrm>
            <a:prstGeom prst="rect">
              <a:avLst/>
            </a:prstGeom>
            <a:noFill/>
            <a:ln w="9525">
              <a:solidFill>
                <a:schemeClr val="accent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98312" name="Стрелка вниз 8"/>
            <p:cNvSpPr>
              <a:spLocks noChangeArrowheads="1"/>
            </p:cNvSpPr>
            <p:nvPr/>
          </p:nvSpPr>
          <p:spPr bwMode="auto">
            <a:xfrm rot="2553694">
              <a:off x="6524626" y="2624938"/>
              <a:ext cx="433602" cy="947426"/>
            </a:xfrm>
            <a:prstGeom prst="downArrow">
              <a:avLst>
                <a:gd name="adj1" fmla="val 50000"/>
                <a:gd name="adj2" fmla="val 50002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altLang="ru-RU"/>
            </a:p>
          </p:txBody>
        </p:sp>
      </p:grp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/>
              <a:pPr>
                <a:defRPr/>
              </a:pPr>
              <a:t>47</a:t>
            </a:fld>
            <a:endParaRPr lang="ru-R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5988" cy="6096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20 - Гриф согласования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(</a:t>
            </a:r>
            <a:r>
              <a:rPr lang="ru-RU" sz="2400" u="sng" dirty="0" smtClean="0">
                <a:solidFill>
                  <a:schemeClr val="tx2">
                    <a:lumMod val="75000"/>
                  </a:schemeClr>
                </a:solidFill>
                <a:effectLst/>
              </a:rPr>
              <a:t>реквизит 23)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415366" cy="2019296"/>
          </a:xfrm>
        </p:spPr>
        <p:txBody>
          <a:bodyPr/>
          <a:lstStyle/>
          <a:p>
            <a:pPr indent="12700">
              <a:lnSpc>
                <a:spcPct val="70000"/>
              </a:lnSpc>
              <a:buNone/>
              <a:defRPr/>
            </a:pPr>
            <a:r>
              <a:rPr lang="ru-RU" sz="2000" dirty="0" smtClean="0">
                <a:cs typeface="Arial" pitchFamily="34" charset="0"/>
              </a:rPr>
              <a:t>Гриф  согласования  проставляется  на документах, согласованных </a:t>
            </a:r>
            <a:r>
              <a:rPr lang="ru-RU" sz="2000" dirty="0" smtClean="0">
                <a:solidFill>
                  <a:srgbClr val="C00000"/>
                </a:solidFill>
                <a:cs typeface="Arial" pitchFamily="34" charset="0"/>
              </a:rPr>
              <a:t>органами власти, организациями, должностными лицами.</a:t>
            </a:r>
          </a:p>
          <a:p>
            <a:pPr indent="12700">
              <a:lnSpc>
                <a:spcPct val="70000"/>
              </a:lnSpc>
              <a:buNone/>
              <a:defRPr/>
            </a:pPr>
            <a:r>
              <a:rPr lang="ru-RU" sz="2000" dirty="0" smtClean="0">
                <a:cs typeface="Arial" pitchFamily="34" charset="0"/>
              </a:rPr>
              <a:t> </a:t>
            </a:r>
          </a:p>
          <a:p>
            <a:pPr indent="12700">
              <a:lnSpc>
                <a:spcPct val="70000"/>
              </a:lnSpc>
              <a:buNone/>
              <a:defRPr/>
            </a:pPr>
            <a:endParaRPr lang="ru-RU" sz="2000" dirty="0" smtClean="0">
              <a:cs typeface="Arial" pitchFamily="34" charset="0"/>
            </a:endParaRPr>
          </a:p>
          <a:p>
            <a:pPr indent="12700">
              <a:lnSpc>
                <a:spcPct val="70000"/>
              </a:lnSpc>
              <a:buNone/>
              <a:defRPr/>
            </a:pPr>
            <a:r>
              <a:rPr lang="ru-RU" sz="2000" dirty="0" smtClean="0">
                <a:cs typeface="Arial" pitchFamily="34" charset="0"/>
              </a:rPr>
              <a:t>Гриф согласования имеет два варианта: </a:t>
            </a:r>
          </a:p>
          <a:p>
            <a:pPr marL="514350" indent="-514350">
              <a:lnSpc>
                <a:spcPct val="70000"/>
              </a:lnSpc>
              <a:buFont typeface="+mj-lt"/>
              <a:buAutoNum type="arabicPeriod"/>
              <a:defRPr/>
            </a:pPr>
            <a:r>
              <a:rPr lang="ru-RU" sz="2000" dirty="0" smtClean="0">
                <a:cs typeface="Arial" pitchFamily="34" charset="0"/>
              </a:rPr>
              <a:t>согласование с конкретным должностным лицом;</a:t>
            </a:r>
          </a:p>
          <a:p>
            <a:pPr marL="514350" indent="-514350">
              <a:lnSpc>
                <a:spcPct val="70000"/>
              </a:lnSpc>
              <a:buFont typeface="+mj-lt"/>
              <a:buAutoNum type="arabicPeriod"/>
              <a:defRPr/>
            </a:pPr>
            <a:r>
              <a:rPr lang="ru-RU" sz="2000" dirty="0" smtClean="0">
                <a:cs typeface="Arial" pitchFamily="34" charset="0"/>
              </a:rPr>
              <a:t>согласование другим документом, чаще всего письмом.  </a:t>
            </a:r>
            <a:endParaRPr lang="ru-RU" sz="1800" dirty="0" smtClean="0">
              <a:latin typeface="+mj-lt"/>
            </a:endParaRPr>
          </a:p>
        </p:txBody>
      </p:sp>
      <p:pic>
        <p:nvPicPr>
          <p:cNvPr id="4" name="Рисунок 1" descr="Вырезка экрана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00438"/>
            <a:ext cx="4298950" cy="2613025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5" name="Рисунок 2" descr="Вырезка экрана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500438"/>
            <a:ext cx="3857625" cy="1752600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/>
              <a:pPr>
                <a:defRPr/>
              </a:pPr>
              <a:t>48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Прямоугольник 5"/>
          <p:cNvSpPr>
            <a:spLocks noChangeArrowheads="1"/>
          </p:cNvSpPr>
          <p:nvPr/>
        </p:nvSpPr>
        <p:spPr bwMode="auto">
          <a:xfrm>
            <a:off x="285720" y="1142984"/>
            <a:ext cx="8610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Если согласование осуществляется коллегиальным органом, в грифе согласования указываются сведения об органе, согласовавшем документ, дате и номере протокола, в котором зафиксировано решение о согласовании. </a:t>
            </a:r>
            <a:endParaRPr lang="ru-RU" alt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0357" name="Рисунок 6" descr="Вырезка экрана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286124"/>
            <a:ext cx="5419725" cy="2362200"/>
          </a:xfrm>
          <a:prstGeom prst="rect">
            <a:avLst/>
          </a:prstGeom>
          <a:noFill/>
          <a:ln w="127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643306" y="5857892"/>
            <a:ext cx="1748364" cy="33855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НОВЫЙ ВАРИАНТ</a:t>
            </a:r>
            <a:endParaRPr lang="ru-RU" sz="16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285728"/>
            <a:ext cx="714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20 - Гриф согласования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sz="2400" u="sng" dirty="0" smtClean="0">
                <a:solidFill>
                  <a:schemeClr val="tx2">
                    <a:lumMod val="75000"/>
                  </a:schemeClr>
                </a:solidFill>
              </a:rPr>
              <a:t>реквизит 23)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/>
              <a:pPr>
                <a:defRPr/>
              </a:pPr>
              <a:t>49</a:t>
            </a:fld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43042" y="1071546"/>
            <a:ext cx="72152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 sz="1800" b="1">
                <a:solidFill>
                  <a:schemeClr val="tx2"/>
                </a:solidFill>
                <a:latin typeface="Arial" panose="020B0604020202020204" pitchFamily="34" charset="0"/>
                <a:cs typeface="Arial" pitchFamily="34" charset="0"/>
              </a:defRPr>
            </a:lvl1pPr>
            <a:lvl2pPr algn="ctr" eaLnBrk="1" hangingPunct="1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eaLnBrk="1" hangingPunct="1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eaLnBrk="1" hangingPunct="1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eaLnBrk="1" hangingPunct="1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2000" b="0" dirty="0" smtClean="0"/>
              <a:t>ГОСТ 7.0.97-2016 заменяет /      ГОСТ Р 6.30-2003  </a:t>
            </a:r>
            <a:endParaRPr lang="ru-RU" sz="2000" b="0" dirty="0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Изменения сферы применения  ГОСТ Р 7.0.97-2016  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" name="Содержимое 12" descr="Zak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071546"/>
            <a:ext cx="714380" cy="534213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148ECE58-DD8F-41A7-82C0-941C977FA5B8}" type="slidenum">
              <a:rPr lang="ru-RU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/>
              <a:t>5</a:t>
            </a:fld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https://img08.rl0.ru/9189301b9ff4af8ef37686c0b914afda/c256x256/ru.seaicons.com/wp-content/uploads/2016/11/Document-Delete-ico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42910" y="1857364"/>
            <a:ext cx="4500594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1.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Организационно-распорядительная документация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(ОРД) – положения, уставы, инструкции, приказы, решения, протоколы, штатное расписание, регламент и т.п.</a:t>
            </a:r>
          </a:p>
          <a:p>
            <a:endParaRPr lang="ru-RU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2.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Справочно-информационная документация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(СИД) – письма, телеграммы, телефонограммы, докладные, служебные, пояснительные, объяснительные записки, справки, акты и т.п.</a:t>
            </a:r>
          </a:p>
          <a:p>
            <a:endParaRPr lang="ru-RU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3.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Документы по личному составу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(ДЛС) – приказы, личные дела, заявления, трудовые книжки, характеристики, анкеты, резюме, договоры и т.п.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14942" y="1928802"/>
            <a:ext cx="36433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488" lvl="0"/>
            <a:r>
              <a:rPr lang="ru-RU" sz="1800" dirty="0" smtClean="0">
                <a:hlinkClick r:id="rId3"/>
              </a:rPr>
              <a:t>0200000  Унифицированная система организационно-распорядительной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hlinkClick r:id="rId3"/>
              </a:rPr>
              <a:t>документации</a:t>
            </a:r>
            <a:endParaRPr lang="ru-RU" sz="18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rot="5400000">
            <a:off x="-1785982" y="4286256"/>
            <a:ext cx="4857784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4715670" y="2570950"/>
            <a:ext cx="1143008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545094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 advClick="0">
        <p:cut/>
      </p:transition>
    </mc:Choice>
    <mc:Fallback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381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21 - Виза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ru-RU" sz="2400" u="sng" dirty="0" smtClean="0">
                <a:solidFill>
                  <a:schemeClr val="tx2">
                    <a:lumMod val="50000"/>
                  </a:schemeClr>
                </a:solidFill>
              </a:rPr>
              <a:t>реквизит 24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) </a:t>
            </a:r>
          </a:p>
        </p:txBody>
      </p:sp>
      <p:sp>
        <p:nvSpPr>
          <p:cNvPr id="962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4000" cy="602934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None/>
              <a:defRPr/>
            </a:pPr>
            <a:r>
              <a:rPr lang="ru-RU" sz="2100" dirty="0" smtClean="0">
                <a:latin typeface="+mj-lt"/>
              </a:rPr>
              <a:t>	</a:t>
            </a:r>
            <a:r>
              <a:rPr lang="ru-RU" sz="1800" dirty="0" smtClean="0">
                <a:latin typeface="Verdana" pitchFamily="34" charset="0"/>
              </a:rPr>
              <a:t>Виза свидетельствует о согласии или несогласии </a:t>
            </a:r>
            <a:r>
              <a:rPr lang="ru-RU" sz="1800" b="1" dirty="0" smtClean="0">
                <a:latin typeface="Verdana" pitchFamily="34" charset="0"/>
              </a:rPr>
              <a:t>должностного лица (работника) </a:t>
            </a:r>
            <a:r>
              <a:rPr lang="ru-RU" sz="1800" dirty="0" smtClean="0">
                <a:latin typeface="Verdana" pitchFamily="34" charset="0"/>
              </a:rPr>
              <a:t>с содержание проекта документа. Визирование  -  это внутреннее согласование документа.  </a:t>
            </a:r>
          </a:p>
          <a:p>
            <a:pPr eaLnBrk="1" hangingPunct="1">
              <a:lnSpc>
                <a:spcPct val="100000"/>
              </a:lnSpc>
              <a:buNone/>
              <a:defRPr/>
            </a:pPr>
            <a:endParaRPr lang="ru-RU" sz="1800" dirty="0" smtClean="0">
              <a:latin typeface="Verdana" pitchFamily="34" charset="0"/>
            </a:endParaRPr>
          </a:p>
          <a:p>
            <a:pPr indent="12700" eaLnBrk="1" hangingPunct="1"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Круг лиц, визирующих документ, и последовательность визирования </a:t>
            </a:r>
            <a:r>
              <a:rPr lang="ru-RU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устанавливаются нормативными актами организации 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(регламент, инструкция, табель)  </a:t>
            </a:r>
          </a:p>
        </p:txBody>
      </p:sp>
      <p:pic>
        <p:nvPicPr>
          <p:cNvPr id="6" name="Рисунок 1" descr="Вырезка экрана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928934"/>
            <a:ext cx="4248150" cy="1619250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7" name="Рисунок 2" descr="Вырезка экрана"/>
          <p:cNvPicPr>
            <a:picLocks noChangeAspect="1"/>
          </p:cNvPicPr>
          <p:nvPr/>
        </p:nvPicPr>
        <p:blipFill>
          <a:blip r:embed="rId3"/>
          <a:srcRect l="3346" t="-972" r="2942" b="972"/>
          <a:stretch>
            <a:fillRect/>
          </a:stretch>
        </p:blipFill>
        <p:spPr bwMode="auto">
          <a:xfrm>
            <a:off x="4643438" y="4572008"/>
            <a:ext cx="4267200" cy="1962150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/>
              <a:pPr>
                <a:defRPr/>
              </a:pPr>
              <a:t>50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928670"/>
            <a:ext cx="8286808" cy="5429288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Char char="q"/>
              <a:defRPr/>
            </a:pPr>
            <a:r>
              <a:rPr lang="ru-RU" altLang="ru-RU" sz="1800" dirty="0" smtClean="0">
                <a:latin typeface="Verdana" pitchFamily="34" charset="0"/>
              </a:rPr>
              <a:t> Для документа, подлинник которого хранится в организации, визы проставляют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ru-RU" altLang="ru-RU" sz="1800" dirty="0" smtClean="0">
                <a:latin typeface="Verdana" pitchFamily="34" charset="0"/>
              </a:rPr>
              <a:t>на последнем листе под подписью,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ru-RU" altLang="ru-RU" sz="1800" dirty="0" smtClean="0">
                <a:latin typeface="Verdana" pitchFamily="34" charset="0"/>
              </a:rPr>
              <a:t>на обороте последнего листа подлинника,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ru-RU" altLang="ru-RU" sz="1800" dirty="0" smtClean="0">
                <a:latin typeface="Verdana" pitchFamily="34" charset="0"/>
              </a:rPr>
              <a:t>на прилагаемом листе согласования. </a:t>
            </a:r>
          </a:p>
          <a:p>
            <a:pPr lvl="1">
              <a:buFont typeface="Arial" pitchFamily="34" charset="0"/>
              <a:buChar char="•"/>
              <a:defRPr/>
            </a:pPr>
            <a:endParaRPr lang="ru-RU" altLang="ru-RU" sz="1800" dirty="0" smtClean="0">
              <a:latin typeface="Verdana" pitchFamily="34" charset="0"/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altLang="ru-RU" sz="1800" dirty="0" smtClean="0">
                <a:latin typeface="Verdana" pitchFamily="34" charset="0"/>
              </a:rPr>
              <a:t>Для исходящего документа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ru-RU" altLang="ru-RU" sz="1800" dirty="0" smtClean="0">
                <a:latin typeface="Verdana" pitchFamily="34" charset="0"/>
              </a:rPr>
              <a:t>визы проставляют в нижней части лицевой стороны </a:t>
            </a:r>
            <a:r>
              <a:rPr lang="ru-RU" altLang="ru-RU" sz="18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копии отправляемого документа. </a:t>
            </a:r>
          </a:p>
          <a:p>
            <a:pPr lvl="1">
              <a:buNone/>
              <a:defRPr/>
            </a:pPr>
            <a:endParaRPr lang="ru-RU" altLang="ru-RU" sz="1800" dirty="0" smtClean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ru-RU" altLang="ru-RU" sz="18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В инструкции по делопроизводству может быть предусмотрена возможность  </a:t>
            </a:r>
            <a:r>
              <a:rPr lang="ru-RU" altLang="ru-RU" sz="1800" dirty="0" smtClean="0">
                <a:solidFill>
                  <a:srgbClr val="C00000"/>
                </a:solidFill>
                <a:latin typeface="Verdana" pitchFamily="34" charset="0"/>
              </a:rPr>
              <a:t>полистного визирования документа и его приложений.</a:t>
            </a:r>
          </a:p>
          <a:p>
            <a:pPr>
              <a:buNone/>
              <a:defRPr/>
            </a:pPr>
            <a:endParaRPr lang="ru-RU" altLang="ru-RU" sz="1800" dirty="0" smtClean="0">
              <a:solidFill>
                <a:srgbClr val="C00000"/>
              </a:solidFill>
              <a:latin typeface="Verdana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ru-RU" altLang="ru-RU" sz="1800" dirty="0" smtClean="0">
                <a:solidFill>
                  <a:srgbClr val="C00000"/>
                </a:solidFill>
                <a:latin typeface="Verdana" pitchFamily="34" charset="0"/>
              </a:rPr>
              <a:t>Согласование может проводиться в электронной форме  согласно ГОСТ Р ИСО 15489-1.</a:t>
            </a:r>
          </a:p>
          <a:p>
            <a:pPr eaLnBrk="1" hangingPunct="1">
              <a:buNone/>
              <a:defRPr/>
            </a:pPr>
            <a:endParaRPr lang="ru-RU" altLang="ru-RU" sz="1800" dirty="0" smtClean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endParaRPr lang="ru-RU" altLang="ru-RU" sz="2400" dirty="0" smtClean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8926" y="285728"/>
            <a:ext cx="2961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Размещение визы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/>
              <a:pPr>
                <a:defRPr/>
              </a:pPr>
              <a:t>51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4572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22 - Подпись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реквизит</a:t>
            </a:r>
            <a:r>
              <a:rPr lang="ru-RU" sz="2400" u="sng" dirty="0" smtClean="0">
                <a:solidFill>
                  <a:schemeClr val="accent1">
                    <a:lumMod val="50000"/>
                  </a:schemeClr>
                </a:solidFill>
              </a:rPr>
              <a:t> 22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857232"/>
            <a:ext cx="8501122" cy="5924568"/>
          </a:xfrm>
          <a:ln>
            <a:solidFill>
              <a:schemeClr val="accent4">
                <a:lumMod val="50000"/>
              </a:schemeClr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Реквизит «Подпись» состоит:</a:t>
            </a:r>
          </a:p>
          <a:p>
            <a:pPr eaLnBrk="1" hangingPunct="1">
              <a:defRPr/>
            </a:pPr>
            <a:r>
              <a:rPr lang="ru-RU" sz="2000" dirty="0" smtClean="0">
                <a:latin typeface="+mj-lt"/>
              </a:rPr>
              <a:t>наименования должности лица, подписывающего документ;</a:t>
            </a:r>
          </a:p>
          <a:p>
            <a:pPr eaLnBrk="1" hangingPunct="1">
              <a:defRPr/>
            </a:pPr>
            <a:r>
              <a:rPr lang="ru-RU" sz="2000" dirty="0" smtClean="0">
                <a:latin typeface="+mj-lt"/>
              </a:rPr>
              <a:t>личной подписи </a:t>
            </a:r>
          </a:p>
          <a:p>
            <a:pPr eaLnBrk="1" hangingPunct="1">
              <a:defRPr/>
            </a:pPr>
            <a:r>
              <a:rPr lang="ru-RU" sz="2000" dirty="0" smtClean="0">
                <a:latin typeface="+mj-lt"/>
              </a:rPr>
              <a:t>расшифровка (инициалы и фамилия). </a:t>
            </a:r>
            <a:endParaRPr lang="ru-RU" sz="2000" b="1" i="1" dirty="0" smtClean="0">
              <a:latin typeface="+mj-lt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b="1" i="1" dirty="0" smtClean="0">
                <a:solidFill>
                  <a:schemeClr val="hlink"/>
                </a:solidFill>
                <a:latin typeface="+mj-lt"/>
              </a:rPr>
              <a:t>!</a:t>
            </a:r>
            <a:r>
              <a:rPr lang="ru-RU" sz="2000" b="1" dirty="0" smtClean="0">
                <a:solidFill>
                  <a:schemeClr val="hlink"/>
                </a:solidFill>
                <a:latin typeface="+mj-lt"/>
              </a:rPr>
              <a:t> </a:t>
            </a:r>
            <a:r>
              <a:rPr lang="ru-RU" sz="2000" i="1" dirty="0" smtClean="0">
                <a:solidFill>
                  <a:srgbClr val="C00000"/>
                </a:solidFill>
                <a:latin typeface="+mj-lt"/>
              </a:rPr>
              <a:t>В документах, изготовленных на бланках, в название должности не входит название органа государственной власти, ведомства или учреждения. </a:t>
            </a:r>
          </a:p>
          <a:p>
            <a:pPr eaLnBrk="1" hangingPunct="1">
              <a:defRPr/>
            </a:pPr>
            <a:r>
              <a:rPr lang="ru-RU" sz="2000" dirty="0" smtClean="0">
                <a:latin typeface="+mj-lt"/>
              </a:rPr>
              <a:t>На бланке учреждения:  </a:t>
            </a:r>
            <a:endParaRPr lang="ru-RU" sz="2000" i="1" dirty="0" smtClean="0">
              <a:latin typeface="+mj-lt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      </a:t>
            </a:r>
            <a:r>
              <a:rPr lang="ru-RU" sz="2400" i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   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</a:p>
        </p:txBody>
      </p:sp>
      <p:pic>
        <p:nvPicPr>
          <p:cNvPr id="10445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4071942"/>
            <a:ext cx="1000132" cy="583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5357826"/>
            <a:ext cx="8391524" cy="1015663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             Директор 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        МБОУ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СОШ №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8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городского округа г.Кумертау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РБ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	  	                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           С.А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. Сергеев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4071942"/>
            <a:ext cx="8501122" cy="707886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Директор						П.А. Зорин 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	  	                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        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4857760"/>
            <a:ext cx="2317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 Не на бланке: </a:t>
            </a:r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/>
              <a:pPr>
                <a:defRPr/>
              </a:pPr>
              <a:t>52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Прямоугольник 7"/>
          <p:cNvSpPr>
            <a:spLocks noChangeArrowheads="1"/>
          </p:cNvSpPr>
          <p:nvPr/>
        </p:nvSpPr>
        <p:spPr bwMode="auto">
          <a:xfrm>
            <a:off x="228600" y="304800"/>
            <a:ext cx="8229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/>
            <a:r>
              <a:rPr lang="ru-RU" altLang="ru-RU" sz="2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При оформлении документа </a:t>
            </a:r>
            <a:r>
              <a:rPr lang="ru-RU" altLang="ru-RU" sz="2400" dirty="0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на бланке должностного лица </a:t>
            </a:r>
            <a:r>
              <a:rPr lang="ru-RU" altLang="ru-RU" sz="2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должность этого лица в подписи не указывается.</a:t>
            </a:r>
            <a:endParaRPr lang="ru-RU" altLang="ru-RU" sz="2000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06501" name="Рисунок 10" descr="Вырезка экрана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14422"/>
            <a:ext cx="5072098" cy="2686675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28596" y="3929066"/>
            <a:ext cx="8286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>
              <a:spcBef>
                <a:spcPts val="600"/>
              </a:spcBef>
              <a:spcAft>
                <a:spcPts val="1200"/>
              </a:spcAft>
            </a:pPr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В документах, составленных комиссией, в подписи указывается статус лица в составе комиссии: </a:t>
            </a:r>
            <a:endParaRPr lang="ru-RU" altLang="ru-RU" sz="1800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5" name="Рисунок 6" descr="Вырезка экрана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714884"/>
            <a:ext cx="8483599" cy="1743076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/>
              <a:pPr>
                <a:defRPr/>
              </a:pPr>
              <a:t>53</a:t>
            </a:fld>
            <a:endParaRPr lang="ru-RU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Прямоугольник 5"/>
          <p:cNvSpPr>
            <a:spLocks noChangeArrowheads="1"/>
          </p:cNvSpPr>
          <p:nvPr/>
        </p:nvSpPr>
        <p:spPr bwMode="auto">
          <a:xfrm>
            <a:off x="381000" y="228600"/>
            <a:ext cx="8534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>
              <a:spcAft>
                <a:spcPts val="1200"/>
              </a:spcAft>
            </a:pP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При подписании документа несколькими должностными лицами, занимающими разное положение, их подписи располагаются одна под другой </a:t>
            </a:r>
            <a:r>
              <a:rPr lang="ru-RU" altLang="ru-RU" sz="18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по иерархии </a:t>
            </a: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занимаемых должностей.</a:t>
            </a:r>
          </a:p>
        </p:txBody>
      </p:sp>
      <p:pic>
        <p:nvPicPr>
          <p:cNvPr id="107525" name="Рисунок 6" descr="Вырезка экрана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8534400" cy="1190625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07526" name="Прямоугольник 7"/>
          <p:cNvSpPr>
            <a:spLocks noChangeArrowheads="1"/>
          </p:cNvSpPr>
          <p:nvPr/>
        </p:nvSpPr>
        <p:spPr bwMode="auto">
          <a:xfrm>
            <a:off x="357158" y="3786190"/>
            <a:ext cx="8458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>
              <a:spcAft>
                <a:spcPts val="1200"/>
              </a:spcAft>
            </a:pP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При подписании документа несколькими лицами равных должностей их подписи располагаются на одном </a:t>
            </a: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уровне</a:t>
            </a: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. </a:t>
            </a:r>
            <a:endParaRPr lang="ru-RU" altLang="ru-RU" sz="1800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07527" name="Рисунок 8" descr="Вырезка экрана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714884"/>
            <a:ext cx="8543925" cy="1146175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/>
              <a:pPr>
                <a:defRPr/>
              </a:pPr>
              <a:t>54</a:t>
            </a:fld>
            <a:endParaRPr lang="ru-RU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0" y="500042"/>
            <a:ext cx="86868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При подписании документа лицом,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исполняющим обязанности руководителя,  подпись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оформляется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с указанием статуса должностного лица, согласно приказу (распоряжению): 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pPr algn="ctr">
              <a:defRPr/>
            </a:pPr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И.о</a:t>
            </a:r>
            <a:r>
              <a:rPr lang="ru-RU" sz="2400" dirty="0">
                <a:solidFill>
                  <a:srgbClr val="C00000"/>
                </a:solidFill>
                <a:latin typeface="+mj-lt"/>
              </a:rPr>
              <a:t>.   </a:t>
            </a:r>
            <a:r>
              <a:rPr lang="ru-RU" strike="sngStrike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ВРИО</a:t>
            </a:r>
          </a:p>
        </p:txBody>
      </p:sp>
      <p:sp>
        <p:nvSpPr>
          <p:cNvPr id="111621" name="Прямоугольник 6"/>
          <p:cNvSpPr>
            <a:spLocks noChangeArrowheads="1"/>
          </p:cNvSpPr>
          <p:nvPr/>
        </p:nvSpPr>
        <p:spPr bwMode="auto">
          <a:xfrm>
            <a:off x="285720" y="2000240"/>
            <a:ext cx="8458200" cy="1323439"/>
          </a:xfrm>
          <a:prstGeom prst="rect">
            <a:avLst/>
          </a:prstGeom>
          <a:noFill/>
          <a:ln w="1270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И.о. генерального директора		 		И.О. Фамилия</a:t>
            </a:r>
          </a:p>
          <a:p>
            <a:pPr algn="just"/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Исполняющий обязанности </a:t>
            </a:r>
          </a:p>
          <a:p>
            <a:pPr algn="just"/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генерального директора 				И.О. </a:t>
            </a:r>
            <a:r>
              <a:rPr lang="ru-RU" altLang="ru-RU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Фамилия</a:t>
            </a:r>
            <a:r>
              <a:rPr lang="ru-RU" altLang="ru-RU" sz="20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	</a:t>
            </a:r>
          </a:p>
        </p:txBody>
      </p:sp>
      <p:sp>
        <p:nvSpPr>
          <p:cNvPr id="111622" name="Прямоугольник 7"/>
          <p:cNvSpPr>
            <a:spLocks noChangeArrowheads="1"/>
          </p:cNvSpPr>
          <p:nvPr/>
        </p:nvSpPr>
        <p:spPr bwMode="auto">
          <a:xfrm>
            <a:off x="285720" y="3571876"/>
            <a:ext cx="858202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49263" algn="just">
              <a:spcBef>
                <a:spcPts val="600"/>
              </a:spcBef>
            </a:pP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При подписании документа лицом, имеющим право подписи в случае временного отсутствия руководителя, исправления в наименование должности и расшифровку фамилии уже подготовленного и согласованного проекта документа вносятся от руки или </a:t>
            </a:r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с использованием соответствующих штампов.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5286388"/>
            <a:ext cx="8429684" cy="1200329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dirty="0" smtClean="0">
                <a:solidFill>
                  <a:srgbClr val="C00000"/>
                </a:solidFill>
              </a:rPr>
              <a:t>Если не будут указаны </a:t>
            </a:r>
            <a:r>
              <a:rPr lang="ru-RU" sz="1800" u="sng" dirty="0" smtClean="0">
                <a:solidFill>
                  <a:srgbClr val="C00000"/>
                </a:solidFill>
              </a:rPr>
              <a:t>фамилия и должность лица</a:t>
            </a:r>
            <a:r>
              <a:rPr lang="ru-RU" sz="1800" dirty="0" smtClean="0">
                <a:solidFill>
                  <a:srgbClr val="C00000"/>
                </a:solidFill>
              </a:rPr>
              <a:t>, который  подписал документ, суд может решить, что это неустановленное лицо (постановление Федерального арбитражного суда Московского округа от 15.07.2002  № КГ-А40/4377-02 </a:t>
            </a: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/>
              <a:pPr>
                <a:defRPr/>
              </a:pPr>
              <a:t>55</a:t>
            </a:fld>
            <a:endParaRPr lang="ru-RU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Прямоугольник 5"/>
          <p:cNvSpPr>
            <a:spLocks noChangeArrowheads="1"/>
          </p:cNvSpPr>
          <p:nvPr/>
        </p:nvSpPr>
        <p:spPr bwMode="auto">
          <a:xfrm>
            <a:off x="1752600" y="152400"/>
            <a:ext cx="5948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23 - Отметка об электронной подписи</a:t>
            </a:r>
            <a:endParaRPr lang="ru-RU" alt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3669" name="Прямоугольник 6"/>
          <p:cNvSpPr>
            <a:spLocks noChangeArrowheads="1"/>
          </p:cNvSpPr>
          <p:nvPr/>
        </p:nvSpPr>
        <p:spPr bwMode="auto">
          <a:xfrm>
            <a:off x="277813" y="1185863"/>
            <a:ext cx="8509029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Отметка об электронной подписи используется при визуализации электронного документа, подписанного электронной подписью, с соблюдением следующих требований:</a:t>
            </a:r>
          </a:p>
          <a:p>
            <a:pPr lvl="1" algn="just">
              <a:buFont typeface="Arial" pitchFamily="34" charset="0"/>
              <a:buChar char="•"/>
            </a:pPr>
            <a:r>
              <a:rPr lang="ru-RU" altLang="ru-RU" sz="16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место </a:t>
            </a: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размещения отметки об электронной подписи должны соответствовать месту размещения собственноручной подписи в аналогичном документе на бумажном носителе</a:t>
            </a:r>
            <a:r>
              <a:rPr lang="ru-RU" altLang="ru-RU" sz="16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;</a:t>
            </a:r>
          </a:p>
          <a:p>
            <a:pPr lvl="1" algn="just"/>
            <a:endParaRPr lang="ru-RU" altLang="ru-RU" sz="1600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элементы отметки об электронной подписи должны быть видимыми и читаемыми при отображении документа в натуральном размере</a:t>
            </a:r>
            <a:r>
              <a:rPr lang="ru-RU" altLang="ru-RU" sz="16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;</a:t>
            </a:r>
          </a:p>
          <a:p>
            <a:pPr lvl="1" algn="just"/>
            <a:endParaRPr lang="ru-RU" altLang="ru-RU" sz="1600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элементы отметки об электронной подписи не должны перекрываться или накладываться друг на </a:t>
            </a:r>
            <a:r>
              <a:rPr lang="ru-RU" altLang="ru-RU" sz="16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друга, перекрывать текст документа. </a:t>
            </a:r>
          </a:p>
          <a:p>
            <a:pPr lvl="1" algn="just"/>
            <a:endParaRPr lang="ru-RU" altLang="ru-RU" sz="1600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  <a:p>
            <a:pPr lvl="1" algn="just"/>
            <a:endParaRPr lang="ru-RU" altLang="ru-RU" sz="1600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98863" y="647700"/>
            <a:ext cx="1616148" cy="30777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НОВЫЙ РЕКВИЗИТ</a:t>
            </a:r>
            <a:endParaRPr lang="ru-RU" sz="14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3" y="4572008"/>
            <a:ext cx="8286808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/>
              <a:pPr>
                <a:defRPr/>
              </a:pPr>
              <a:t>56</a:t>
            </a:fld>
            <a:endParaRPr lang="ru-RU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9916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24 - Печать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реквизит</a:t>
            </a:r>
            <a:r>
              <a:rPr lang="ru-RU" sz="2400" u="sng" dirty="0" smtClean="0">
                <a:solidFill>
                  <a:schemeClr val="tx2">
                    <a:lumMod val="50000"/>
                  </a:schemeClr>
                </a:solidFill>
              </a:rPr>
              <a:t> 25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) </a:t>
            </a:r>
          </a:p>
        </p:txBody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857232"/>
            <a:ext cx="8715436" cy="2428892"/>
          </a:xfrm>
        </p:spPr>
        <p:txBody>
          <a:bodyPr/>
          <a:lstStyle/>
          <a:p>
            <a:pPr>
              <a:lnSpc>
                <a:spcPct val="100000"/>
              </a:lnSpc>
              <a:buFont typeface="Wingdings" pitchFamily="2" charset="2"/>
              <a:buChar char="q"/>
              <a:defRPr/>
            </a:pP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Печать заверяет подлинность подписи должностного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лица  на  документах, предусматривающих заверение подписи печатью в соответствии с законодательством Российской Федерации.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altLang="ru-RU" sz="18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 Перечень таких документов устанавливается в инструкции по делопроизводству.  </a:t>
            </a:r>
          </a:p>
          <a:p>
            <a:pPr>
              <a:buNone/>
              <a:defRPr/>
            </a:pPr>
            <a:endParaRPr lang="ru-RU" altLang="ru-RU" sz="1800" dirty="0" smtClean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  <a:p>
            <a:pPr eaLnBrk="1" hangingPunct="1">
              <a:lnSpc>
                <a:spcPct val="100000"/>
              </a:lnSpc>
              <a:buFont typeface="Wingdings" pitchFamily="2" charset="2"/>
              <a:buChar char="q"/>
              <a:defRPr/>
            </a:pP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Печать проставляется, </a:t>
            </a:r>
            <a:r>
              <a:rPr lang="ru-RU" sz="1800" dirty="0">
                <a:solidFill>
                  <a:srgbClr val="C00000"/>
                </a:solidFill>
                <a:latin typeface="Verdana" pitchFamily="34" charset="0"/>
              </a:rPr>
              <a:t>не захватывая собственноручной подписи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лица, подписавшего документ, или в месте, обозначенном «МП» («Место печати»).</a:t>
            </a:r>
          </a:p>
          <a:p>
            <a:pPr eaLnBrk="1" hangingPunct="1">
              <a:lnSpc>
                <a:spcPct val="100000"/>
              </a:lnSpc>
              <a:buNone/>
              <a:defRPr/>
            </a:pPr>
            <a:endParaRPr lang="ru-RU" altLang="ru-RU" sz="2200" dirty="0" smtClean="0">
              <a:latin typeface="+mj-lt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876"/>
            <a:ext cx="7033334" cy="2304929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85720" y="5929330"/>
            <a:ext cx="8643998" cy="830997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altLang="ru-RU" sz="1600" dirty="0" smtClean="0"/>
              <a:t>Для упорядочения использования печатей в организации разрабатывается </a:t>
            </a:r>
            <a:r>
              <a:rPr lang="ru-RU" altLang="ru-RU" sz="1600" dirty="0" smtClean="0">
                <a:solidFill>
                  <a:srgbClr val="C00000"/>
                </a:solidFill>
              </a:rPr>
              <a:t>инструкция  или положение о порядке изготовления, учета, хранения, использования и уничтожения  печатей и штампов </a:t>
            </a:r>
            <a:endParaRPr lang="ru-RU" sz="1600" dirty="0"/>
          </a:p>
        </p:txBody>
      </p:sp>
      <p:sp>
        <p:nvSpPr>
          <p:cNvPr id="11" name="Выноска 1 10"/>
          <p:cNvSpPr/>
          <p:nvPr/>
        </p:nvSpPr>
        <p:spPr>
          <a:xfrm>
            <a:off x="7929586" y="5214950"/>
            <a:ext cx="914400" cy="612648"/>
          </a:xfrm>
          <a:prstGeom prst="borderCallout1">
            <a:avLst>
              <a:gd name="adj1" fmla="val 30456"/>
              <a:gd name="adj2" fmla="val -1470"/>
              <a:gd name="adj3" fmla="val 112500"/>
              <a:gd name="adj4" fmla="val -3833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Важно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/>
              <a:pPr>
                <a:defRPr/>
              </a:pPr>
              <a:t>57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5250"/>
            <a:ext cx="8915400" cy="6096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25 - Отметка об исполнителе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реквизит</a:t>
            </a:r>
            <a:r>
              <a:rPr lang="ru-RU" sz="2400" u="sng" dirty="0" smtClean="0">
                <a:solidFill>
                  <a:schemeClr val="tx2">
                    <a:lumMod val="50000"/>
                  </a:schemeClr>
                </a:solidFill>
              </a:rPr>
              <a:t> 27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) 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2857496"/>
            <a:ext cx="8643998" cy="35719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defRPr/>
            </a:pPr>
            <a:r>
              <a:rPr lang="ru-RU" sz="2000" b="1" dirty="0" smtClean="0">
                <a:latin typeface="+mj-lt"/>
              </a:rPr>
              <a:t>Отметка об исполнителе включает  фамилию, имя, отчество, номер телефона исполнителя. </a:t>
            </a:r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Может дополняться  </a:t>
            </a:r>
            <a:r>
              <a:rPr lang="ru-RU" sz="2000" dirty="0" smtClean="0">
                <a:latin typeface="+mj-lt"/>
              </a:rPr>
              <a:t> наименованием </a:t>
            </a:r>
            <a:r>
              <a:rPr lang="ru-RU" sz="2000" dirty="0">
                <a:latin typeface="+mj-lt"/>
              </a:rPr>
              <a:t>должности, структурного подразделения </a:t>
            </a:r>
            <a:r>
              <a:rPr lang="ru-RU" sz="2000" dirty="0" smtClean="0">
                <a:latin typeface="+mj-lt"/>
              </a:rPr>
              <a:t>и электронным </a:t>
            </a:r>
            <a:r>
              <a:rPr lang="ru-RU" sz="2000" dirty="0">
                <a:latin typeface="+mj-lt"/>
              </a:rPr>
              <a:t>адресом исполнителя. </a:t>
            </a:r>
          </a:p>
          <a:p>
            <a:pPr>
              <a:defRPr/>
            </a:pPr>
            <a:r>
              <a:rPr lang="ru-RU" sz="2000" dirty="0">
                <a:latin typeface="+mj-lt"/>
              </a:rPr>
              <a:t>Отметка об исполнителе оформляется </a:t>
            </a:r>
            <a:endParaRPr lang="ru-RU" sz="2000" dirty="0" smtClean="0">
              <a:latin typeface="+mj-lt"/>
            </a:endParaRPr>
          </a:p>
          <a:p>
            <a:pPr lvl="1">
              <a:buFont typeface="Calibri" pitchFamily="34" charset="0"/>
              <a:buChar char="⁻"/>
              <a:defRPr/>
            </a:pPr>
            <a:r>
              <a:rPr lang="ru-RU" sz="2000" dirty="0" smtClean="0">
                <a:latin typeface="+mj-lt"/>
              </a:rPr>
              <a:t>на </a:t>
            </a:r>
            <a:r>
              <a:rPr lang="ru-RU" sz="2000" dirty="0">
                <a:latin typeface="+mj-lt"/>
              </a:rPr>
              <a:t>лицевой стороне последнего листа документа от границы левого </a:t>
            </a:r>
            <a:r>
              <a:rPr lang="ru-RU" sz="2000" dirty="0" smtClean="0">
                <a:latin typeface="+mj-lt"/>
              </a:rPr>
              <a:t>поля, </a:t>
            </a:r>
          </a:p>
          <a:p>
            <a:pPr lvl="1">
              <a:buFont typeface="Calibri" pitchFamily="34" charset="0"/>
              <a:buChar char="⁻"/>
              <a:defRPr/>
            </a:pPr>
            <a:r>
              <a:rPr lang="ru-RU" sz="2000" dirty="0" smtClean="0">
                <a:latin typeface="+mj-lt"/>
              </a:rPr>
              <a:t>при </a:t>
            </a:r>
            <a:r>
              <a:rPr lang="ru-RU" sz="2000" dirty="0">
                <a:latin typeface="+mj-lt"/>
              </a:rPr>
              <a:t>отсутствии </a:t>
            </a:r>
            <a:r>
              <a:rPr lang="ru-RU" sz="2000" dirty="0" smtClean="0">
                <a:latin typeface="+mj-lt"/>
              </a:rPr>
              <a:t>места </a:t>
            </a:r>
            <a:r>
              <a:rPr lang="ru-RU" sz="2000" dirty="0">
                <a:latin typeface="+mj-lt"/>
              </a:rPr>
              <a:t>- на оборотной стороне внизу </a:t>
            </a:r>
            <a:r>
              <a:rPr lang="ru-RU" sz="2000" dirty="0" smtClean="0">
                <a:latin typeface="+mj-lt"/>
              </a:rPr>
              <a:t>слева,</a:t>
            </a:r>
          </a:p>
          <a:p>
            <a:pPr lvl="1">
              <a:buFont typeface="Calibri" pitchFamily="34" charset="0"/>
              <a:buChar char="⁻"/>
              <a:defRPr/>
            </a:pPr>
            <a:r>
              <a:rPr lang="ru-RU" sz="2000" dirty="0" smtClean="0">
                <a:latin typeface="+mj-lt"/>
              </a:rPr>
              <a:t>или как нижний колонтитул. </a:t>
            </a:r>
          </a:p>
          <a:p>
            <a:pPr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Реквизит «Отметка об исполнителе» оформляется от поля без абзацного отступа  и печатается  шрифтом меньшего размера</a:t>
            </a:r>
          </a:p>
        </p:txBody>
      </p:sp>
      <p:pic>
        <p:nvPicPr>
          <p:cNvPr id="118790" name="Рисунок 1" descr="Вырезка экрана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000240"/>
            <a:ext cx="8513793" cy="781050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18791" name="Picture 8" descr="https://im0-tub-ru.yandex.net/i?id=491f1b459fc8e63bc90fd3a9d8f7ca1a&amp;n=33&amp;h=97&amp;w=48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988" y="969963"/>
            <a:ext cx="4164012" cy="60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92" name="Стрелка вниз 2"/>
          <p:cNvSpPr>
            <a:spLocks noChangeArrowheads="1"/>
          </p:cNvSpPr>
          <p:nvPr/>
        </p:nvSpPr>
        <p:spPr bwMode="auto">
          <a:xfrm>
            <a:off x="1000100" y="1571612"/>
            <a:ext cx="381000" cy="458787"/>
          </a:xfrm>
          <a:prstGeom prst="downArrow">
            <a:avLst>
              <a:gd name="adj1" fmla="val 50000"/>
              <a:gd name="adj2" fmla="val 5006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072330" y="1643050"/>
            <a:ext cx="1553117" cy="30777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НОВЫЙ ВАРИАНТ</a:t>
            </a:r>
            <a:endParaRPr lang="ru-RU" sz="1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/>
              <a:pPr>
                <a:defRPr/>
              </a:pPr>
              <a:t>58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26 - Отметка о заверении копии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реквизит</a:t>
            </a:r>
            <a:r>
              <a:rPr lang="ru-RU" sz="2400" u="sng" dirty="0" smtClean="0">
                <a:solidFill>
                  <a:schemeClr val="tx2">
                    <a:lumMod val="50000"/>
                  </a:schemeClr>
                </a:solidFill>
              </a:rPr>
              <a:t> 26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911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4950" y="1030288"/>
            <a:ext cx="8623330" cy="539910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ru-RU" altLang="ru-RU" sz="1800" dirty="0" smtClean="0">
                <a:latin typeface="Verdana" pitchFamily="34" charset="0"/>
                <a:cs typeface="Arial" pitchFamily="34" charset="0"/>
              </a:rPr>
              <a:t>Отметка о заверении копии  оформляется  для подтверждения соответствия копии документа (выписки) подлиннику документа.  </a:t>
            </a:r>
          </a:p>
          <a:p>
            <a:pPr eaLnBrk="1" hangingPunct="1">
              <a:lnSpc>
                <a:spcPct val="100000"/>
              </a:lnSpc>
              <a:defRPr/>
            </a:pPr>
            <a:endParaRPr lang="ru-RU" altLang="ru-RU" sz="1800" dirty="0" smtClean="0">
              <a:latin typeface="Verdana" pitchFamily="34" charset="0"/>
              <a:cs typeface="Arial" pitchFamily="34" charset="0"/>
            </a:endParaRPr>
          </a:p>
          <a:p>
            <a:pPr eaLnBrk="1" hangingPunct="1">
              <a:lnSpc>
                <a:spcPct val="100000"/>
              </a:lnSpc>
              <a:defRPr/>
            </a:pPr>
            <a:r>
              <a:rPr lang="ru-RU" sz="1800" dirty="0" smtClean="0">
                <a:latin typeface="Verdana" pitchFamily="34" charset="0"/>
                <a:cs typeface="Arial" pitchFamily="34" charset="0"/>
              </a:rPr>
              <a:t>Отметка </a:t>
            </a:r>
            <a:r>
              <a:rPr lang="ru-RU" sz="1800" dirty="0">
                <a:latin typeface="Verdana" pitchFamily="34" charset="0"/>
                <a:cs typeface="Arial" pitchFamily="34" charset="0"/>
              </a:rPr>
              <a:t>о заверении копии проставляется под реквизитом «подпись» и включает: </a:t>
            </a:r>
            <a:endParaRPr lang="ru-RU" sz="1800" dirty="0" smtClean="0">
              <a:latin typeface="Verdana" pitchFamily="34" charset="0"/>
              <a:cs typeface="Arial" pitchFamily="34" charset="0"/>
            </a:endParaRPr>
          </a:p>
          <a:p>
            <a:pPr marL="800100" lvl="1" indent="-342900">
              <a:buFont typeface="+mj-lt"/>
              <a:buAutoNum type="arabicParenR"/>
              <a:defRPr/>
            </a:pPr>
            <a:r>
              <a:rPr lang="ru-RU" sz="1800" dirty="0" smtClean="0">
                <a:latin typeface="Verdana" pitchFamily="34" charset="0"/>
                <a:cs typeface="Arial" pitchFamily="34" charset="0"/>
              </a:rPr>
              <a:t>слово </a:t>
            </a:r>
            <a:r>
              <a:rPr lang="ru-RU" sz="1800" dirty="0">
                <a:latin typeface="Verdana" pitchFamily="34" charset="0"/>
                <a:cs typeface="Arial" pitchFamily="34" charset="0"/>
              </a:rPr>
              <a:t>«Верно»; </a:t>
            </a:r>
            <a:endParaRPr lang="ru-RU" sz="1800" dirty="0" smtClean="0">
              <a:latin typeface="Verdana" pitchFamily="34" charset="0"/>
              <a:cs typeface="Arial" pitchFamily="34" charset="0"/>
            </a:endParaRPr>
          </a:p>
          <a:p>
            <a:pPr marL="800100" lvl="1" indent="-342900">
              <a:buFont typeface="+mj-lt"/>
              <a:buAutoNum type="arabicParenR"/>
              <a:defRPr/>
            </a:pPr>
            <a:r>
              <a:rPr lang="ru-RU" sz="1800" dirty="0" smtClean="0">
                <a:latin typeface="Verdana" pitchFamily="34" charset="0"/>
                <a:cs typeface="Arial" pitchFamily="34" charset="0"/>
              </a:rPr>
              <a:t>наименование </a:t>
            </a:r>
            <a:r>
              <a:rPr lang="ru-RU" sz="1800" dirty="0">
                <a:latin typeface="Verdana" pitchFamily="34" charset="0"/>
                <a:cs typeface="Arial" pitchFamily="34" charset="0"/>
              </a:rPr>
              <a:t>должности лица, заверившего копию; </a:t>
            </a:r>
            <a:endParaRPr lang="ru-RU" sz="1800" dirty="0" smtClean="0">
              <a:latin typeface="Verdana" pitchFamily="34" charset="0"/>
              <a:cs typeface="Arial" pitchFamily="34" charset="0"/>
            </a:endParaRPr>
          </a:p>
          <a:p>
            <a:pPr marL="800100" lvl="1" indent="-342900">
              <a:buFont typeface="+mj-lt"/>
              <a:buAutoNum type="arabicParenR"/>
              <a:defRPr/>
            </a:pPr>
            <a:r>
              <a:rPr lang="ru-RU" sz="1800" dirty="0" smtClean="0">
                <a:latin typeface="Verdana" pitchFamily="34" charset="0"/>
                <a:cs typeface="Arial" pitchFamily="34" charset="0"/>
              </a:rPr>
              <a:t>его </a:t>
            </a:r>
            <a:r>
              <a:rPr lang="ru-RU" sz="1800" u="sng" dirty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собственноручную подпись</a:t>
            </a:r>
            <a:r>
              <a:rPr lang="ru-RU" sz="1800" dirty="0">
                <a:latin typeface="Verdana" pitchFamily="34" charset="0"/>
                <a:cs typeface="Arial" pitchFamily="34" charset="0"/>
              </a:rPr>
              <a:t>; </a:t>
            </a:r>
            <a:endParaRPr lang="ru-RU" sz="1800" dirty="0" smtClean="0">
              <a:latin typeface="Verdana" pitchFamily="34" charset="0"/>
              <a:cs typeface="Arial" pitchFamily="34" charset="0"/>
            </a:endParaRPr>
          </a:p>
          <a:p>
            <a:pPr marL="800100" lvl="1" indent="-342900">
              <a:buFont typeface="+mj-lt"/>
              <a:buAutoNum type="arabicParenR"/>
              <a:defRPr/>
            </a:pPr>
            <a:r>
              <a:rPr lang="ru-RU" sz="1800" dirty="0" smtClean="0">
                <a:latin typeface="Verdana" pitchFamily="34" charset="0"/>
                <a:cs typeface="Arial" pitchFamily="34" charset="0"/>
              </a:rPr>
              <a:t>расшифровку </a:t>
            </a:r>
            <a:r>
              <a:rPr lang="ru-RU" sz="1800" dirty="0">
                <a:latin typeface="Verdana" pitchFamily="34" charset="0"/>
                <a:cs typeface="Arial" pitchFamily="34" charset="0"/>
              </a:rPr>
              <a:t>подписи (инициалы, фамилию); </a:t>
            </a:r>
            <a:endParaRPr lang="ru-RU" sz="1800" dirty="0" smtClean="0">
              <a:latin typeface="Verdana" pitchFamily="34" charset="0"/>
              <a:cs typeface="Arial" pitchFamily="34" charset="0"/>
            </a:endParaRPr>
          </a:p>
          <a:p>
            <a:pPr marL="800100" lvl="1" indent="-342900">
              <a:buFont typeface="+mj-lt"/>
              <a:buAutoNum type="arabicParenR"/>
              <a:defRPr/>
            </a:pPr>
            <a:r>
              <a:rPr lang="ru-RU" sz="1800" dirty="0" smtClean="0">
                <a:latin typeface="Verdana" pitchFamily="34" charset="0"/>
                <a:cs typeface="Arial" pitchFamily="34" charset="0"/>
              </a:rPr>
              <a:t>дату </a:t>
            </a:r>
            <a:r>
              <a:rPr lang="ru-RU" sz="1800" dirty="0">
                <a:latin typeface="Verdana" pitchFamily="34" charset="0"/>
                <a:cs typeface="Arial" pitchFamily="34" charset="0"/>
              </a:rPr>
              <a:t>заверения копии (выписки из документа</a:t>
            </a:r>
            <a:r>
              <a:rPr lang="ru-RU" sz="1800" dirty="0" smtClean="0">
                <a:latin typeface="Verdana" pitchFamily="34" charset="0"/>
                <a:cs typeface="Arial" pitchFamily="34" charset="0"/>
              </a:rPr>
              <a:t>);</a:t>
            </a:r>
          </a:p>
          <a:p>
            <a:pPr marL="800100" lvl="1" indent="-342900">
              <a:buFont typeface="+mj-lt"/>
              <a:buAutoNum type="arabicParenR"/>
              <a:defRPr/>
            </a:pPr>
            <a:r>
              <a:rPr lang="ru-RU" altLang="ru-RU" sz="1800" dirty="0" smtClean="0">
                <a:latin typeface="Verdana" pitchFamily="34" charset="0"/>
                <a:cs typeface="Arial" pitchFamily="34" charset="0"/>
              </a:rPr>
              <a:t>если копия выдается для представления в другую организацию, отметка  дополняется  надписью </a:t>
            </a:r>
          </a:p>
          <a:p>
            <a:pPr marL="800100" lvl="1" indent="-342900">
              <a:buNone/>
              <a:defRPr/>
            </a:pPr>
            <a:r>
              <a:rPr lang="ru-RU" altLang="ru-RU" sz="1800" dirty="0" smtClean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Подлинник документа находится в (наименование организации) </a:t>
            </a:r>
          </a:p>
          <a:p>
            <a:pPr marL="800100" lvl="1" indent="-342900">
              <a:buNone/>
              <a:defRPr/>
            </a:pPr>
            <a:r>
              <a:rPr lang="ru-RU" altLang="ru-RU" sz="1800" dirty="0" smtClean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в деле № … за … год») </a:t>
            </a:r>
          </a:p>
          <a:p>
            <a:pPr marL="800100" lvl="1" indent="-342900">
              <a:buNone/>
              <a:defRPr/>
            </a:pPr>
            <a:endParaRPr lang="ru-RU" altLang="ru-RU" sz="1800" dirty="0" smtClean="0">
              <a:latin typeface="Verdana" pitchFamily="34" charset="0"/>
              <a:cs typeface="Arial" pitchFamily="34" charset="0"/>
            </a:endParaRPr>
          </a:p>
          <a:p>
            <a:pPr marL="800100" lvl="1" indent="-342900">
              <a:buNone/>
              <a:defRPr/>
            </a:pPr>
            <a:r>
              <a:rPr lang="ru-RU" altLang="ru-RU" sz="1800" dirty="0" smtClean="0">
                <a:latin typeface="Verdana" pitchFamily="34" charset="0"/>
                <a:cs typeface="Arial" pitchFamily="34" charset="0"/>
              </a:rPr>
              <a:t>7) Отметка заверяется печатью организации.</a:t>
            </a:r>
          </a:p>
          <a:p>
            <a:pPr marL="800100" lvl="1" indent="-342900">
              <a:buNone/>
              <a:defRPr/>
            </a:pPr>
            <a:endParaRPr lang="ru-RU" altLang="ru-RU" sz="1800" dirty="0" smtClean="0">
              <a:solidFill>
                <a:srgbClr val="C00000"/>
              </a:solidFill>
              <a:cs typeface="Arial" pitchFamily="34" charset="0"/>
            </a:endParaRPr>
          </a:p>
          <a:p>
            <a:pPr marL="800100" lvl="1" indent="-342900">
              <a:buNone/>
              <a:defRPr/>
            </a:pPr>
            <a:endParaRPr lang="ru-RU" altLang="ru-RU" sz="1800" dirty="0" smtClean="0">
              <a:latin typeface="+mj-lt"/>
            </a:endParaRPr>
          </a:p>
          <a:p>
            <a:pPr eaLnBrk="1" hangingPunct="1">
              <a:lnSpc>
                <a:spcPct val="100000"/>
              </a:lnSpc>
              <a:buFont typeface="Wingdings" pitchFamily="2" charset="2"/>
              <a:buNone/>
              <a:defRPr/>
            </a:pPr>
            <a:endParaRPr lang="ru-RU" altLang="ru-RU" sz="2200" dirty="0" smtClean="0"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/>
              <a:pPr>
                <a:defRPr/>
              </a:pPr>
              <a:t>59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1142984"/>
            <a:ext cx="850112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 sz="1800" b="1">
                <a:solidFill>
                  <a:schemeClr val="tx2"/>
                </a:solidFill>
                <a:latin typeface="Arial" panose="020B0604020202020204" pitchFamily="34" charset="0"/>
                <a:cs typeface="Arial" pitchFamily="34" charset="0"/>
              </a:defRPr>
            </a:lvl1pPr>
            <a:lvl2pPr algn="ctr" eaLnBrk="1" hangingPunct="1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eaLnBrk="1" hangingPunct="1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eaLnBrk="1" hangingPunct="1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eaLnBrk="1" hangingPunct="1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dirty="0" smtClean="0"/>
              <a:t>Статья 26. Общие правила применения документов национальной системы стандартизации</a:t>
            </a:r>
          </a:p>
          <a:p>
            <a:endParaRPr lang="ru-RU" dirty="0" smtClean="0"/>
          </a:p>
          <a:p>
            <a:pPr algn="just"/>
            <a:r>
              <a:rPr lang="ru-RU" dirty="0" smtClean="0"/>
              <a:t>1</a:t>
            </a:r>
            <a:r>
              <a:rPr lang="ru-RU" b="0" dirty="0" smtClean="0"/>
              <a:t>. Документы национальной системы стандартизации применяются </a:t>
            </a:r>
            <a:r>
              <a:rPr lang="ru-RU" dirty="0" smtClean="0">
                <a:solidFill>
                  <a:srgbClr val="C00000"/>
                </a:solidFill>
              </a:rPr>
              <a:t>на </a:t>
            </a:r>
            <a:r>
              <a:rPr lang="ru-RU" u="sng" dirty="0" smtClean="0">
                <a:solidFill>
                  <a:srgbClr val="C00000"/>
                </a:solidFill>
              </a:rPr>
              <a:t>добровольной основе </a:t>
            </a:r>
            <a:r>
              <a:rPr lang="ru-RU" b="0" dirty="0" smtClean="0"/>
              <a:t>одинаковым образом и в равной мере независимо от страны и (или) места происхождения продукции (товаров, работ, услуг), если иное не установлено законодательством Российской Федерации. </a:t>
            </a:r>
            <a:endParaRPr lang="ru-RU" b="0" dirty="0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Правила применения национального стандарта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" name="Содержимое 12" descr="Zak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3571876"/>
            <a:ext cx="1500198" cy="1959886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148ECE58-DD8F-41A7-82C0-941C977FA5B8}" type="slidenum">
              <a:rPr lang="ru-RU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/>
              <a:t>6</a:t>
            </a:fld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85984" y="3429000"/>
            <a:ext cx="65722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организация самостоятельно решает, применять национальный стандарт или нет;</a:t>
            </a: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административная ответственность за неприменение  стандарта отсутствует;</a:t>
            </a:r>
          </a:p>
          <a:p>
            <a:endParaRPr lang="ru-RU" sz="1600" dirty="0" smtClean="0"/>
          </a:p>
          <a:p>
            <a:r>
              <a:rPr lang="ru-RU" sz="1600" dirty="0" smtClean="0">
                <a:solidFill>
                  <a:schemeClr val="tx1"/>
                </a:solidFill>
              </a:rPr>
              <a:t>оформление внедрения </a:t>
            </a:r>
            <a:r>
              <a:rPr lang="ru-RU" sz="1600" dirty="0" err="1" smtClean="0">
                <a:solidFill>
                  <a:schemeClr val="tx1"/>
                </a:solidFill>
              </a:rPr>
              <a:t>ГОСТа</a:t>
            </a:r>
            <a:r>
              <a:rPr lang="ru-RU" sz="1600" dirty="0" smtClean="0">
                <a:solidFill>
                  <a:schemeClr val="tx1"/>
                </a:solidFill>
              </a:rPr>
              <a:t> в деятельность организации производится по алгоритму внедрения локального  нормативного акта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1714480" y="3714752"/>
            <a:ext cx="28575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1714480" y="4286256"/>
            <a:ext cx="28575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1714480" y="5000636"/>
            <a:ext cx="28575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45094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 advClick="0">
        <p:cut/>
      </p:transition>
    </mc:Choice>
    <mc:Fallback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Примеры заверения </a:t>
            </a:r>
            <a:r>
              <a:rPr lang="ru-RU" sz="2400" b="1" smtClean="0">
                <a:solidFill>
                  <a:schemeClr val="tx2">
                    <a:lumMod val="50000"/>
                  </a:schemeClr>
                </a:solidFill>
              </a:rPr>
              <a:t>копий  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Рисунок 1" descr="Вырезка экран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28596" y="1071546"/>
            <a:ext cx="3506954" cy="2357454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" descr="Вырезка экрана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275042" y="928671"/>
            <a:ext cx="461902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/>
              <a:pPr>
                <a:defRPr/>
              </a:pPr>
              <a:t>60</a:t>
            </a:fld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57158" y="4000504"/>
            <a:ext cx="3929089" cy="1815882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Верно</a:t>
            </a:r>
          </a:p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Инспектор </a:t>
            </a:r>
          </a:p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службы кадров   подпись И.О. Фамилия</a:t>
            </a:r>
          </a:p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Дата</a:t>
            </a:r>
          </a:p>
          <a:p>
            <a:r>
              <a:rPr lang="ru-RU" sz="1400" dirty="0" smtClean="0">
                <a:solidFill>
                  <a:srgbClr val="C00000"/>
                </a:solidFill>
              </a:rPr>
              <a:t>Подлинник документа находится в (наименование организации) </a:t>
            </a:r>
          </a:p>
          <a:p>
            <a:r>
              <a:rPr lang="ru-RU" sz="1400" dirty="0" smtClean="0">
                <a:solidFill>
                  <a:srgbClr val="C00000"/>
                </a:solidFill>
              </a:rPr>
              <a:t>в деле №___ за ____ год.</a:t>
            </a:r>
          </a:p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Печать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14480" y="6143644"/>
            <a:ext cx="5638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Отметка МОЖЕТ проставляться штампом</a:t>
            </a:r>
            <a:endParaRPr lang="ru-RU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" y="-6350"/>
            <a:ext cx="8686800" cy="990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27 -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Отметка о поступлении документа 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в организацию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реквизит</a:t>
            </a:r>
            <a:r>
              <a:rPr lang="ru-RU" sz="2400" u="sng" dirty="0" smtClean="0">
                <a:solidFill>
                  <a:schemeClr val="tx2">
                    <a:lumMod val="50000"/>
                  </a:schemeClr>
                </a:solidFill>
              </a:rPr>
              <a:t> 29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) 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4000" y="1020762"/>
            <a:ext cx="8604280" cy="2622552"/>
          </a:xfrm>
        </p:spPr>
        <p:txBody>
          <a:bodyPr/>
          <a:lstStyle/>
          <a:p>
            <a:pPr>
              <a:buFont typeface="Wingdings" pitchFamily="2" charset="2"/>
              <a:buChar char="q"/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служит для подтверждения факта поступления документа в организацию и включает </a:t>
            </a:r>
            <a:r>
              <a:rPr lang="ru-RU" sz="2000" u="sng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дату поступления и входящий регистрационный номер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документа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.</a:t>
            </a:r>
            <a:endParaRPr lang="en-US" sz="2000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отметка  может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дополняться 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lvl="1">
              <a:buFont typeface="Calibri" pitchFamily="34" charset="0"/>
              <a:buChar char="₋"/>
              <a:defRPr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	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указанием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времени поступления в часах и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минутах,</a:t>
            </a:r>
          </a:p>
          <a:p>
            <a:pPr lvl="1">
              <a:buFont typeface="Calibri" pitchFamily="34" charset="0"/>
              <a:buChar char="₋"/>
              <a:defRPr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	указанием способа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доставки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документа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Отметка о поступлении документа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МОЖЕТ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проставляться с помощью штампа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.</a:t>
            </a:r>
          </a:p>
          <a:p>
            <a:pPr>
              <a:buNone/>
              <a:defRPr/>
            </a:pPr>
            <a:endParaRPr lang="ru-RU" sz="20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eaLnBrk="1" hangingPunct="1">
              <a:lnSpc>
                <a:spcPct val="70000"/>
              </a:lnSpc>
              <a:buNone/>
              <a:defRPr/>
            </a:pPr>
            <a:endParaRPr lang="ru-RU" sz="2000" dirty="0" smtClean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22887" name="Picture 8" descr="http://www.imtp.ru/upload/medialibrary/250/25028364f3cf748924e2b4ce98bbae1c.jpg"/>
          <p:cNvPicPr>
            <a:picLocks noChangeAspect="1" noChangeArrowheads="1"/>
          </p:cNvPicPr>
          <p:nvPr/>
        </p:nvPicPr>
        <p:blipFill>
          <a:blip r:embed="rId3"/>
          <a:srcRect r="53609"/>
          <a:stretch>
            <a:fillRect/>
          </a:stretch>
        </p:blipFill>
        <p:spPr bwMode="auto">
          <a:xfrm>
            <a:off x="5000628" y="4857760"/>
            <a:ext cx="2533349" cy="1443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57159" y="4000504"/>
            <a:ext cx="2857520" cy="1902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70000"/>
              </a:lnSpc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Дата получения является </a:t>
            </a:r>
          </a:p>
          <a:p>
            <a:pPr eaLnBrk="1" hangingPunct="1">
              <a:lnSpc>
                <a:spcPct val="70000"/>
              </a:lnSpc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началом отсчета срока исполнения поступившего документа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/>
              <a:pPr>
                <a:defRPr/>
              </a:pPr>
              <a:t>61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357686" y="4000504"/>
            <a:ext cx="3106941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«____» _____20___г.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№_____________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04" y="152400"/>
            <a:ext cx="7038996" cy="70483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28 - Резолюция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реквизит</a:t>
            </a:r>
            <a:r>
              <a:rPr lang="ru-RU" sz="2400" u="sng" dirty="0" smtClean="0">
                <a:solidFill>
                  <a:schemeClr val="tx2">
                    <a:lumMod val="50000"/>
                  </a:schemeClr>
                </a:solidFill>
              </a:rPr>
              <a:t> 17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) 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2400" dirty="0" smtClean="0"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4643446"/>
            <a:ext cx="4643470" cy="1714512"/>
          </a:xfrm>
        </p:spPr>
        <p:txBody>
          <a:bodyPr/>
          <a:lstStyle/>
          <a:p>
            <a:pPr marL="0" indent="12700" eaLnBrk="1" hangingPunct="1"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ru-RU" altLang="ru-RU" sz="1800" b="1" dirty="0" smtClean="0">
                <a:latin typeface="+mj-lt"/>
              </a:rPr>
              <a:t>Резолюция</a:t>
            </a:r>
            <a:r>
              <a:rPr lang="ru-RU" altLang="ru-RU" sz="1800" dirty="0" smtClean="0">
                <a:latin typeface="+mj-lt"/>
              </a:rPr>
              <a:t> включает в себя:</a:t>
            </a:r>
          </a:p>
          <a:p>
            <a:pPr marL="0" indent="12700" eaLnBrk="1" hangingPunct="1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ru-RU" altLang="ru-RU" sz="1800" dirty="0" smtClean="0">
                <a:latin typeface="+mj-lt"/>
              </a:rPr>
              <a:t>фамилии, инициалы исполнителей, </a:t>
            </a:r>
          </a:p>
          <a:p>
            <a:pPr marL="0" indent="12700" eaLnBrk="1" hangingPunct="1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ru-RU" altLang="ru-RU" sz="1800" dirty="0" smtClean="0">
                <a:latin typeface="+mj-lt"/>
              </a:rPr>
              <a:t>поручению по документу,</a:t>
            </a:r>
          </a:p>
          <a:p>
            <a:pPr marL="0" indent="12700" eaLnBrk="1" hangingPunct="1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ru-RU" altLang="ru-RU" sz="1800" dirty="0" smtClean="0">
                <a:latin typeface="+mj-lt"/>
              </a:rPr>
              <a:t>срок исполнения, </a:t>
            </a:r>
          </a:p>
          <a:p>
            <a:pPr marL="0" indent="12700" eaLnBrk="1" hangingPunct="1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ru-RU" altLang="ru-RU" sz="1800" dirty="0" smtClean="0">
                <a:latin typeface="+mj-lt"/>
              </a:rPr>
              <a:t>подпись лица, вынесшего резолюцию,</a:t>
            </a:r>
          </a:p>
          <a:p>
            <a:pPr marL="0" indent="12700" eaLnBrk="1" hangingPunct="1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ru-RU" altLang="ru-RU" sz="1800" dirty="0" smtClean="0">
                <a:latin typeface="+mj-lt"/>
              </a:rPr>
              <a:t>дату. </a:t>
            </a:r>
          </a:p>
        </p:txBody>
      </p:sp>
      <p:sp>
        <p:nvSpPr>
          <p:cNvPr id="123910" name="Прямоугольник 1"/>
          <p:cNvSpPr>
            <a:spLocks noChangeArrowheads="1"/>
          </p:cNvSpPr>
          <p:nvPr/>
        </p:nvSpPr>
        <p:spPr bwMode="auto">
          <a:xfrm>
            <a:off x="304800" y="857232"/>
            <a:ext cx="86106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400" dirty="0">
                <a:latin typeface="Arial" pitchFamily="34" charset="0"/>
                <a:cs typeface="Times New Roman" pitchFamily="18" charset="0"/>
              </a:rPr>
              <a:t>Резолюция содержит указание по исполнению </a:t>
            </a:r>
            <a:r>
              <a:rPr lang="ru-RU" altLang="ru-RU" sz="2400" dirty="0" smtClean="0">
                <a:latin typeface="Arial" pitchFamily="34" charset="0"/>
                <a:cs typeface="Times New Roman" pitchFamily="18" charset="0"/>
              </a:rPr>
              <a:t>документа</a:t>
            </a:r>
          </a:p>
          <a:p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Оформляется 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на </a:t>
            </a:r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свободном месте  рабочего поля </a:t>
            </a:r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документа,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на бланке (карточке) резолюции,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или непосредственно в системе электронного документооборота</a:t>
            </a:r>
            <a:endParaRPr lang="ru-RU" alt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2071670" y="2643183"/>
            <a:ext cx="5095876" cy="1928826"/>
            <a:chOff x="1905000" y="1660010"/>
            <a:chExt cx="4953000" cy="3023115"/>
          </a:xfrm>
        </p:grpSpPr>
        <p:pic>
          <p:nvPicPr>
            <p:cNvPr id="123912" name="Picture 4"/>
            <p:cNvPicPr>
              <a:picLocks noChangeAspect="1" noChangeArrowheads="1"/>
            </p:cNvPicPr>
            <p:nvPr/>
          </p:nvPicPr>
          <p:blipFill>
            <a:blip r:embed="rId3"/>
            <a:srcRect t="5084" b="10979"/>
            <a:stretch>
              <a:fillRect/>
            </a:stretch>
          </p:blipFill>
          <p:spPr bwMode="auto">
            <a:xfrm>
              <a:off x="1905000" y="1660010"/>
              <a:ext cx="4953000" cy="3023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913" name="Скругленный прямоугольник 2"/>
            <p:cNvSpPr>
              <a:spLocks noChangeArrowheads="1"/>
            </p:cNvSpPr>
            <p:nvPr/>
          </p:nvSpPr>
          <p:spPr bwMode="auto">
            <a:xfrm>
              <a:off x="2667000" y="2667000"/>
              <a:ext cx="1981200" cy="990600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altLang="ru-RU"/>
            </a:p>
          </p:txBody>
        </p:sp>
      </p:grp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857884" y="4714884"/>
            <a:ext cx="2446244" cy="1660529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/>
              <a:pPr>
                <a:defRPr/>
              </a:pPr>
              <a:t>62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1643050"/>
            <a:ext cx="768336" cy="2462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новое</a:t>
            </a:r>
            <a:endParaRPr lang="ru-RU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381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29 - Отметка о контроле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реквизит</a:t>
            </a:r>
            <a:r>
              <a:rPr lang="ru-RU" sz="2400" u="sng" dirty="0" smtClean="0">
                <a:solidFill>
                  <a:schemeClr val="tx2">
                    <a:lumMod val="75000"/>
                  </a:schemeClr>
                </a:solidFill>
              </a:rPr>
              <a:t> 19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) </a:t>
            </a:r>
          </a:p>
        </p:txBody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31875"/>
            <a:ext cx="3419468" cy="382588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ru-RU" altLang="ru-RU" sz="2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Отметку о контроле </a:t>
            </a:r>
            <a:r>
              <a:rPr lang="ru-RU" altLang="ru-RU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обозначают   </a:t>
            </a:r>
            <a:r>
              <a:rPr lang="ru-RU" altLang="ru-RU" sz="2000" b="1" u="sng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штампом </a:t>
            </a:r>
            <a:r>
              <a:rPr lang="ru-RU" altLang="ru-RU" sz="2000" b="1" dirty="0" smtClean="0">
                <a:solidFill>
                  <a:srgbClr val="C00000"/>
                </a:solidFill>
                <a:latin typeface="+mj-lt"/>
              </a:rPr>
              <a:t>Контроль. 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ru-RU" altLang="ru-RU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Отметка о контроле </a:t>
            </a:r>
            <a:r>
              <a:rPr lang="ru-RU" altLang="ru-RU" sz="2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свидетельствует,</a:t>
            </a:r>
            <a:r>
              <a:rPr lang="ru-RU" altLang="ru-RU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что документ поставлен на контроль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ru-RU" altLang="ru-RU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Отметка  проставляется на верхнем поле документа.  </a:t>
            </a:r>
          </a:p>
        </p:txBody>
      </p:sp>
      <p:pic>
        <p:nvPicPr>
          <p:cNvPr id="126982" name="Picture 8" descr="http://3-net.ru/sign/images/picture-049-5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1147763"/>
            <a:ext cx="5286375" cy="4683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Стрелка вниз 4"/>
          <p:cNvSpPr/>
          <p:nvPr/>
        </p:nvSpPr>
        <p:spPr>
          <a:xfrm>
            <a:off x="8286776" y="714356"/>
            <a:ext cx="214314" cy="57150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/>
              <a:pPr>
                <a:defRPr/>
              </a:pPr>
              <a:t>63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42910" y="4429132"/>
            <a:ext cx="2643206" cy="150810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Внимательно!!!</a:t>
            </a:r>
          </a:p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Контроль отмечается в БД, журнале регистрации</a:t>
            </a:r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357166"/>
            <a:ext cx="9007506" cy="500066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30 - Отметка о направлении документа в дело 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hlinkClick r:id="rId3"/>
              </a:rPr>
              <a:t>реквизит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28) </a:t>
            </a:r>
          </a:p>
        </p:txBody>
      </p:sp>
      <p:sp>
        <p:nvSpPr>
          <p:cNvPr id="128005" name="Прямоугольник 2"/>
          <p:cNvSpPr>
            <a:spLocks noChangeArrowheads="1"/>
          </p:cNvSpPr>
          <p:nvPr/>
        </p:nvSpPr>
        <p:spPr bwMode="auto">
          <a:xfrm>
            <a:off x="571472" y="1214422"/>
            <a:ext cx="835824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altLang="ru-RU" sz="20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Отметка о направлении документа в дело </a:t>
            </a: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определяет место хранения </a:t>
            </a:r>
            <a:r>
              <a:rPr lang="ru-RU" altLang="ru-RU" sz="20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документа после завершения работы с </a:t>
            </a:r>
            <a:r>
              <a:rPr lang="ru-RU" alt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ним и включает: </a:t>
            </a:r>
            <a:endParaRPr lang="ru-RU" altLang="ru-RU" sz="20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alt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слова   </a:t>
            </a:r>
            <a:r>
              <a:rPr lang="ru-RU" altLang="ru-RU" sz="2000" b="1" dirty="0" smtClean="0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В дело</a:t>
            </a:r>
            <a:r>
              <a:rPr lang="ru-RU" alt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, </a:t>
            </a:r>
            <a:endParaRPr lang="ru-RU" altLang="ru-RU" sz="20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altLang="ru-RU" sz="2000" b="1" dirty="0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индекс дела </a:t>
            </a:r>
            <a:r>
              <a:rPr lang="ru-RU" altLang="ru-RU" sz="20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по номенклатуре </a:t>
            </a:r>
            <a:r>
              <a:rPr lang="ru-RU" alt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дел </a:t>
            </a:r>
            <a:r>
              <a:rPr lang="ru-RU" altLang="ru-RU" sz="2000" b="1" dirty="0" smtClean="0"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с указанием года</a:t>
            </a:r>
            <a:r>
              <a:rPr lang="ru-RU" alt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, </a:t>
            </a:r>
          </a:p>
          <a:p>
            <a:pPr algn="just">
              <a:buFont typeface="Arial" pitchFamily="34" charset="0"/>
              <a:buChar char="•"/>
            </a:pPr>
            <a:r>
              <a:rPr lang="ru-RU" alt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 должность </a:t>
            </a:r>
            <a:r>
              <a:rPr lang="ru-RU" altLang="ru-RU" sz="20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лица, оформившего </a:t>
            </a:r>
            <a:r>
              <a:rPr lang="ru-RU" alt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отметку</a:t>
            </a:r>
          </a:p>
          <a:p>
            <a:pPr algn="just">
              <a:buFont typeface="Arial" pitchFamily="34" charset="0"/>
              <a:buChar char="•"/>
            </a:pPr>
            <a:r>
              <a:rPr lang="ru-RU" alt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подпись, </a:t>
            </a:r>
          </a:p>
          <a:p>
            <a:pPr algn="just">
              <a:buFont typeface="Arial" pitchFamily="34" charset="0"/>
              <a:buChar char="•"/>
            </a:pPr>
            <a:r>
              <a:rPr lang="ru-RU" alt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дата.</a:t>
            </a:r>
            <a:endParaRPr lang="ru-RU" altLang="ru-RU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28006" name="Picture 8" descr="https://allyslide.com/thumbs/7870324349218365bae336de284a5709/img35.jpg"/>
          <p:cNvPicPr>
            <a:picLocks noChangeAspect="1" noChangeArrowheads="1"/>
          </p:cNvPicPr>
          <p:nvPr/>
        </p:nvPicPr>
        <p:blipFill>
          <a:blip r:embed="rId4"/>
          <a:srcRect l="7042" t="52000" r="48958" b="13333"/>
          <a:stretch>
            <a:fillRect/>
          </a:stretch>
        </p:blipFill>
        <p:spPr bwMode="auto">
          <a:xfrm>
            <a:off x="428596" y="3500438"/>
            <a:ext cx="3740150" cy="2209800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000760" y="2714620"/>
            <a:ext cx="2446244" cy="1597835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143504" y="4500570"/>
            <a:ext cx="3357586" cy="923330"/>
          </a:xfrm>
          <a:prstGeom prst="rect">
            <a:avLst/>
          </a:prstGeom>
          <a:solidFill>
            <a:srgbClr val="FFFF00"/>
          </a:solidFill>
          <a:ln w="1905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дело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№ ___________ за 20____ г.</a:t>
            </a:r>
            <a:endParaRPr kumimoji="0" lang="ru-RU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Специалист  </a:t>
            </a:r>
            <a:r>
              <a:rPr kumimoji="0" lang="ru-RU" sz="1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_________Дата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596" y="5842337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600" b="1" dirty="0" smtClean="0"/>
              <a:t>МОЖЕТ БЫТЬ ДОПОЛНЕНА </a:t>
            </a:r>
            <a:r>
              <a:rPr lang="ru-RU" altLang="ru-RU" sz="1600" dirty="0" smtClean="0">
                <a:solidFill>
                  <a:schemeClr val="tx2">
                    <a:lumMod val="50000"/>
                  </a:schemeClr>
                </a:solidFill>
              </a:rPr>
              <a:t>краткими сведениями о характере исполнения документа  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/>
              <a:pPr>
                <a:defRPr/>
              </a:pPr>
              <a:t>64</a:t>
            </a:fld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1571612"/>
            <a:ext cx="642910" cy="2462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новое</a:t>
            </a:r>
            <a:endParaRPr lang="ru-RU" sz="1000" b="1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6143636" y="2643182"/>
            <a:ext cx="1928826" cy="164307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786842" y="378619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/>
          <a:lstStyle/>
          <a:p>
            <a:r>
              <a:rPr lang="ru-RU" sz="2000" b="1" dirty="0" smtClean="0">
                <a:latin typeface="Verdana" pitchFamily="34" charset="0"/>
              </a:rPr>
              <a:t>БЛАНКИ ДОКУМЕНТОВ</a:t>
            </a:r>
            <a:endParaRPr lang="ru-RU" sz="2000" b="1" dirty="0">
              <a:latin typeface="Verdan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071546"/>
            <a:ext cx="7858180" cy="5054617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Бланки на бумажном и электронном носителе должны быть идентичны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по составу реквизитов,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порядку их расположения,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гарнитурам шрифта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/>
              <a:pPr>
                <a:defRPr/>
              </a:pPr>
              <a:t>65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1214422"/>
            <a:ext cx="768336" cy="2462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новое</a:t>
            </a:r>
            <a:endParaRPr lang="ru-RU" sz="1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4429132"/>
            <a:ext cx="768336" cy="2462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новое</a:t>
            </a:r>
            <a:endParaRPr lang="ru-RU" sz="1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2714620"/>
            <a:ext cx="768336" cy="2462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новое</a:t>
            </a:r>
            <a:endParaRPr lang="ru-RU" sz="1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71538" y="2714620"/>
            <a:ext cx="7715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Руководитель организации распорядительным актом 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утверждает макеты бланков:</a:t>
            </a:r>
          </a:p>
          <a:p>
            <a:pPr lvl="1">
              <a:buFontTx/>
              <a:buChar char="-"/>
            </a:pPr>
            <a:r>
              <a:rPr lang="ru-RU" sz="1800" dirty="0" smtClean="0">
                <a:solidFill>
                  <a:schemeClr val="tx1"/>
                </a:solidFill>
              </a:rPr>
              <a:t>общий бланк,</a:t>
            </a:r>
          </a:p>
          <a:p>
            <a:pPr lvl="1">
              <a:buFontTx/>
              <a:buChar char="-"/>
            </a:pPr>
            <a:r>
              <a:rPr lang="ru-RU" sz="1800" dirty="0" smtClean="0">
                <a:solidFill>
                  <a:schemeClr val="tx1"/>
                </a:solidFill>
              </a:rPr>
              <a:t>бланк письма,</a:t>
            </a:r>
          </a:p>
          <a:p>
            <a:pPr lvl="1">
              <a:buFontTx/>
              <a:buChar char="-"/>
            </a:pPr>
            <a:r>
              <a:rPr lang="ru-RU" sz="1800" dirty="0" smtClean="0">
                <a:solidFill>
                  <a:schemeClr val="tx1"/>
                </a:solidFill>
              </a:rPr>
              <a:t>бланк конкретного вида документа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1538" y="4357694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Бланки изготавливаются на  белой бумаге или светлых тонов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2976" y="4857760"/>
            <a:ext cx="771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Электронные шаблоны должны быть защищены  от несанкционированных изменений  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357190"/>
          </a:xfrm>
        </p:spPr>
        <p:txBody>
          <a:bodyPr/>
          <a:lstStyle/>
          <a:p>
            <a:r>
              <a:rPr lang="ru-RU" sz="2000" dirty="0" smtClean="0">
                <a:latin typeface="Verdana" pitchFamily="34" charset="0"/>
              </a:rPr>
              <a:t>Приложение Б к ГОСТ Р.7.0.97-2016</a:t>
            </a:r>
            <a:endParaRPr lang="ru-RU" sz="2000" dirty="0">
              <a:latin typeface="Verdan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/>
              <a:pPr>
                <a:defRPr/>
              </a:pPr>
              <a:t>66</a:t>
            </a:fld>
            <a:endParaRPr lang="ru-RU" dirty="0"/>
          </a:p>
        </p:txBody>
      </p:sp>
      <p:pic>
        <p:nvPicPr>
          <p:cNvPr id="7" name="Содержимое 6" descr="приложение Б к ГОСТУ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928670"/>
            <a:ext cx="3768269" cy="5429288"/>
          </a:xfrm>
        </p:spPr>
      </p:pic>
      <p:pic>
        <p:nvPicPr>
          <p:cNvPr id="8" name="Содержимое 4" descr="Я 32 (реквизиты на бланке 20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14876" y="785794"/>
            <a:ext cx="3997789" cy="55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72396" y="642918"/>
            <a:ext cx="113685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1800" dirty="0" smtClean="0"/>
              <a:t>угловой</a:t>
            </a:r>
            <a:endParaRPr lang="ru-RU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285720" y="642918"/>
            <a:ext cx="165141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1800" dirty="0" smtClean="0"/>
              <a:t>продольный</a:t>
            </a:r>
            <a:endParaRPr lang="ru-RU" sz="1800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/>
          <a:lstStyle/>
          <a:p>
            <a:r>
              <a:rPr lang="ru-RU" sz="2000" b="1" dirty="0" smtClean="0">
                <a:latin typeface="Verdana" pitchFamily="34" charset="0"/>
              </a:rPr>
              <a:t>БЛАНКИ</a:t>
            </a:r>
            <a:endParaRPr lang="ru-RU" sz="2000" b="1" dirty="0">
              <a:latin typeface="Verdana" pitchFamily="34" charset="0"/>
            </a:endParaRPr>
          </a:p>
        </p:txBody>
      </p:sp>
      <p:pic>
        <p:nvPicPr>
          <p:cNvPr id="5" name="Содержимое 4" descr="D_18-06_14-31_doc2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1934" y="3500438"/>
            <a:ext cx="4724210" cy="2702986"/>
          </a:xfr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143768" y="6356350"/>
            <a:ext cx="1543032" cy="365125"/>
          </a:xfrm>
        </p:spPr>
        <p:txBody>
          <a:bodyPr/>
          <a:lstStyle/>
          <a:p>
            <a:pPr>
              <a:defRPr/>
            </a:pPr>
            <a:fld id="{CAC203EE-5A49-4316-A1E6-2B88028E4D4B}" type="slidenum">
              <a:rPr lang="ru-RU" smtClean="0"/>
              <a:pPr>
                <a:defRPr/>
              </a:pPr>
              <a:t>67</a:t>
            </a:fld>
            <a:endParaRPr lang="ru-RU" dirty="0"/>
          </a:p>
        </p:txBody>
      </p:sp>
      <p:pic>
        <p:nvPicPr>
          <p:cNvPr id="1026" name="Picture 2" descr="Z:\7.МЕРОПРИЯТИЯ ГОДА\4.Архив,факты,события,люди-2018\2018.07.13 Семинар в Мелеузе\Для презентации\деловое письмо-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214422"/>
            <a:ext cx="5286976" cy="2214578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14282" y="1928802"/>
            <a:ext cx="12426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угловой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143108" y="4929198"/>
            <a:ext cx="18133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продольный</a:t>
            </a:r>
            <a:endParaRPr lang="ru-RU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Я 32 (реквизиты на бланке 2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428604"/>
            <a:ext cx="5572164" cy="6281274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/>
              <a:pPr>
                <a:defRPr/>
              </a:pPr>
              <a:t>68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286512" y="571480"/>
            <a:ext cx="264320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Ограничительные отметки на бланке к реквизитам </a:t>
            </a: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10 - дата документа</a:t>
            </a: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11 - регистрационный  номер документа</a:t>
            </a: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12 – ссылка на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рег.номер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и дату поступившего документа</a:t>
            </a:r>
          </a:p>
          <a:p>
            <a:endParaRPr lang="ru-RU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15 -  адресат</a:t>
            </a: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16-гриф утверждения</a:t>
            </a: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17-заголовок к тексту.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 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Титульный лист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/>
              <a:pPr>
                <a:defRPr/>
              </a:pPr>
              <a:t>69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43108" y="1000108"/>
            <a:ext cx="3916457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Наименование организации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28662" y="2000240"/>
            <a:ext cx="286969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ГРИФ СОГЛАСОВАНИЯ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8" y="2000240"/>
            <a:ext cx="268054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ГРИФ УТВЕРЖДЕНИЯ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28860" y="2643182"/>
            <a:ext cx="428628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prstClr val="black"/>
                </a:solidFill>
                <a:cs typeface="+mn-cs"/>
              </a:rPr>
              <a:t>Наименование ВИДА документа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85918" y="3071810"/>
            <a:ext cx="5503883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solidFill>
                  <a:prstClr val="black"/>
                </a:solidFill>
                <a:cs typeface="+mn-cs"/>
              </a:rPr>
              <a:t>Заголовок к тексту</a:t>
            </a:r>
            <a:endParaRPr lang="ru-RU" sz="1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28662" y="4643446"/>
            <a:ext cx="285752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prstClr val="black"/>
                </a:solidFill>
                <a:cs typeface="+mn-cs"/>
              </a:rPr>
              <a:t>Гриф согласования документа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000232" y="5857892"/>
            <a:ext cx="4929222" cy="6340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1600" dirty="0" smtClean="0">
                <a:solidFill>
                  <a:prstClr val="black"/>
                </a:solidFill>
                <a:cs typeface="+mn-cs"/>
              </a:rPr>
              <a:t>Место составления (издания) документа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1600" dirty="0" smtClean="0">
                <a:solidFill>
                  <a:prstClr val="black"/>
                </a:solidFill>
                <a:cs typeface="+mn-cs"/>
              </a:rPr>
              <a:t>год издания документа 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C88-6C8F-484D-AF69-578F576B1F4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894106" y="1098296"/>
            <a:ext cx="763290" cy="39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8"/>
              </a:spcAft>
              <a:buNone/>
            </a:pPr>
            <a:r>
              <a:rPr lang="ru-RU" altLang="ru-RU" sz="1300" b="1" u="sng" dirty="0">
                <a:solidFill>
                  <a:srgbClr val="FFFFFF"/>
                </a:solidFill>
                <a:latin typeface="Roboto Medium"/>
              </a:rPr>
              <a:t>БЕЛЕБЕЙ</a:t>
            </a:r>
          </a:p>
        </p:txBody>
      </p:sp>
      <p:sp>
        <p:nvSpPr>
          <p:cNvPr id="23" name="Text Placeholder 33"/>
          <p:cNvSpPr txBox="1">
            <a:spLocks/>
          </p:cNvSpPr>
          <p:nvPr/>
        </p:nvSpPr>
        <p:spPr>
          <a:xfrm>
            <a:off x="1572353" y="1910841"/>
            <a:ext cx="1900075" cy="67456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2700" spc="252" dirty="0" smtClean="0">
                <a:solidFill>
                  <a:schemeClr val="bg1"/>
                </a:solidFill>
                <a:latin typeface="+mj-lt"/>
              </a:rPr>
              <a:t>ЗАДАЧИ</a:t>
            </a:r>
            <a:endParaRPr lang="en-AU" sz="2700" spc="252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Rectangle 1"/>
          <p:cNvSpPr/>
          <p:nvPr/>
        </p:nvSpPr>
        <p:spPr>
          <a:xfrm>
            <a:off x="285720" y="1571612"/>
            <a:ext cx="3500461" cy="134128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Verdana" pitchFamily="34" charset="0"/>
              </a:rPr>
              <a:t>1. МОДЕЛЬНЫЕ </a:t>
            </a:r>
          </a:p>
          <a:p>
            <a:pPr algn="ctr"/>
            <a:r>
              <a:rPr lang="ru-RU" sz="1600" dirty="0" smtClean="0">
                <a:latin typeface="Verdana" pitchFamily="34" charset="0"/>
              </a:rPr>
              <a:t>инструкции, положения об ЭК, положения о ведомственном архиве </a:t>
            </a:r>
            <a:endParaRPr lang="en-US" sz="1600" dirty="0">
              <a:latin typeface="Verdana" pitchFamily="34" charset="0"/>
            </a:endParaRPr>
          </a:p>
        </p:txBody>
      </p:sp>
      <p:sp>
        <p:nvSpPr>
          <p:cNvPr id="30" name="Rectangle 35"/>
          <p:cNvSpPr/>
          <p:nvPr/>
        </p:nvSpPr>
        <p:spPr>
          <a:xfrm>
            <a:off x="4071933" y="1548298"/>
            <a:ext cx="4409407" cy="13645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86" tIns="38394" rIns="76786" bIns="38394" rtlCol="0" anchor="ctr"/>
          <a:lstStyle/>
          <a:p>
            <a:pPr algn="ctr"/>
            <a:endParaRPr lang="id-ID" sz="1300" dirty="0"/>
          </a:p>
        </p:txBody>
      </p:sp>
      <p:sp>
        <p:nvSpPr>
          <p:cNvPr id="31" name="Rectangle 38"/>
          <p:cNvSpPr/>
          <p:nvPr/>
        </p:nvSpPr>
        <p:spPr>
          <a:xfrm>
            <a:off x="3809407" y="3186617"/>
            <a:ext cx="4671935" cy="26765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86" tIns="38394" rIns="76786" bIns="38394" rtlCol="0" anchor="ctr"/>
          <a:lstStyle/>
          <a:p>
            <a:pPr algn="ctr"/>
            <a:endParaRPr lang="id-ID" sz="1300" dirty="0"/>
          </a:p>
        </p:txBody>
      </p:sp>
      <p:sp>
        <p:nvSpPr>
          <p:cNvPr id="32" name="Rectangle 41"/>
          <p:cNvSpPr/>
          <p:nvPr/>
        </p:nvSpPr>
        <p:spPr>
          <a:xfrm>
            <a:off x="576930" y="3186617"/>
            <a:ext cx="3052567" cy="26765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86" tIns="38394" rIns="76786" bIns="38394" rtlCol="0" anchor="ctr"/>
          <a:lstStyle/>
          <a:p>
            <a:pPr algn="ctr"/>
            <a:endParaRPr lang="en-US" sz="46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35" name="Text Placeholder 32"/>
          <p:cNvSpPr txBox="1">
            <a:spLocks/>
          </p:cNvSpPr>
          <p:nvPr/>
        </p:nvSpPr>
        <p:spPr>
          <a:xfrm>
            <a:off x="4006339" y="1887627"/>
            <a:ext cx="1131331" cy="129898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endParaRPr lang="ru-RU" sz="1600" dirty="0" smtClean="0">
              <a:solidFill>
                <a:schemeClr val="bg1"/>
              </a:solidFill>
              <a:latin typeface="+mj-lt"/>
              <a:ea typeface="Roboto Light" panose="02000000000000000000" pitchFamily="2" charset="0"/>
            </a:endParaRPr>
          </a:p>
        </p:txBody>
      </p:sp>
      <p:sp>
        <p:nvSpPr>
          <p:cNvPr id="39" name="Text Placeholder 32"/>
          <p:cNvSpPr txBox="1">
            <a:spLocks/>
          </p:cNvSpPr>
          <p:nvPr/>
        </p:nvSpPr>
        <p:spPr>
          <a:xfrm>
            <a:off x="624253" y="3511651"/>
            <a:ext cx="2935271" cy="20603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  <a:defRPr/>
            </a:pPr>
            <a:r>
              <a:rPr lang="ru-RU" sz="1600" spc="252" dirty="0" smtClean="0">
                <a:solidFill>
                  <a:schemeClr val="bg1"/>
                </a:solidFill>
                <a:latin typeface="Verdana" pitchFamily="34" charset="0"/>
                <a:cs typeface="Arial" panose="020B0604020202020204" pitchFamily="34" charset="0"/>
              </a:rPr>
              <a:t>3. СОГЛАСОВАНИЕ </a:t>
            </a:r>
          </a:p>
          <a:p>
            <a:pPr marL="0" indent="0" algn="ctr">
              <a:lnSpc>
                <a:spcPct val="100000"/>
              </a:lnSpc>
              <a:defRPr/>
            </a:pPr>
            <a:r>
              <a:rPr lang="ru-RU" sz="1600" spc="252" dirty="0" smtClean="0">
                <a:solidFill>
                  <a:schemeClr val="bg1"/>
                </a:solidFill>
                <a:latin typeface="Verdana" pitchFamily="34" charset="0"/>
                <a:cs typeface="Arial" panose="020B0604020202020204" pitchFamily="34" charset="0"/>
              </a:rPr>
              <a:t>ЭКСПЕРТНОЙ КОМИССИЕЙ ОРГАНИЗАЦИИ</a:t>
            </a:r>
          </a:p>
          <a:p>
            <a:pPr marL="0" indent="0" algn="ctr">
              <a:lnSpc>
                <a:spcPct val="100000"/>
              </a:lnSpc>
              <a:defRPr/>
            </a:pPr>
            <a:endParaRPr lang="ru-RU" sz="1600" spc="252" dirty="0" smtClean="0">
              <a:solidFill>
                <a:schemeClr val="bg1"/>
              </a:solidFill>
              <a:latin typeface="Verdana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defRPr/>
            </a:pPr>
            <a:r>
              <a:rPr lang="ru-RU" sz="1600" spc="252" dirty="0" smtClean="0">
                <a:solidFill>
                  <a:schemeClr val="bg1"/>
                </a:solidFill>
                <a:latin typeface="Verdana" pitchFamily="34" charset="0"/>
                <a:cs typeface="Arial" panose="020B0604020202020204" pitchFamily="34" charset="0"/>
              </a:rPr>
              <a:t>ЭПК МБУ АРХИВ Г.КУМЕРТАУ </a:t>
            </a:r>
            <a:endParaRPr lang="ru-RU" sz="1300" spc="-5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8" name="Текст 39"/>
          <p:cNvSpPr>
            <a:spLocks noGrp="1"/>
          </p:cNvSpPr>
          <p:nvPr>
            <p:ph type="body" sz="quarter" idx="14"/>
          </p:nvPr>
        </p:nvSpPr>
        <p:spPr>
          <a:xfrm>
            <a:off x="478415" y="625856"/>
            <a:ext cx="8178929" cy="30462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АЛГОРИТМ</a:t>
            </a:r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</a:rPr>
              <a:t>  ВНЕДРЕНИЯ  ГОСТ</a:t>
            </a:r>
            <a:endParaRPr lang="ru-RU" sz="2700" b="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0" name="Text Placeholder 32"/>
          <p:cNvSpPr txBox="1">
            <a:spLocks/>
          </p:cNvSpPr>
          <p:nvPr/>
        </p:nvSpPr>
        <p:spPr>
          <a:xfrm>
            <a:off x="3961824" y="1643051"/>
            <a:ext cx="4396390" cy="12263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ru-RU" sz="1800" dirty="0" smtClean="0">
                <a:solidFill>
                  <a:schemeClr val="bg1"/>
                </a:solidFill>
                <a:latin typeface="Verdana" pitchFamily="34" charset="0"/>
              </a:rPr>
              <a:t>2. РАЗРАБОТКА </a:t>
            </a:r>
          </a:p>
          <a:p>
            <a:pPr algn="ctr">
              <a:buNone/>
            </a:pPr>
            <a:r>
              <a:rPr lang="ru-RU" sz="1800" dirty="0" smtClean="0">
                <a:solidFill>
                  <a:schemeClr val="bg1"/>
                </a:solidFill>
                <a:latin typeface="Verdana" pitchFamily="34" charset="0"/>
              </a:rPr>
              <a:t>инструкции, положения об ЭК, положения о ведомственном архиве </a:t>
            </a:r>
            <a:endParaRPr lang="en-US" sz="18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53" name="Text Placeholder 32"/>
          <p:cNvSpPr txBox="1">
            <a:spLocks/>
          </p:cNvSpPr>
          <p:nvPr/>
        </p:nvSpPr>
        <p:spPr>
          <a:xfrm>
            <a:off x="4006338" y="3511651"/>
            <a:ext cx="4368714" cy="20603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  <a:defRPr/>
            </a:pPr>
            <a:r>
              <a:rPr lang="ru-RU" b="1" spc="252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4. УТВЕРЖДЕНИЕ </a:t>
            </a:r>
          </a:p>
          <a:p>
            <a:pPr marL="0" indent="0" algn="ctr">
              <a:lnSpc>
                <a:spcPct val="100000"/>
              </a:lnSpc>
              <a:buNone/>
              <a:defRPr/>
            </a:pPr>
            <a:r>
              <a:rPr lang="ru-RU" b="1" spc="252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ЛОКАЛЬНЫХ АКТОВ ПРИКАЗОМ ПО ПРЕДПРИЯТИЮ</a:t>
            </a:r>
          </a:p>
          <a:p>
            <a:pPr marL="0" indent="0" algn="ctr">
              <a:lnSpc>
                <a:spcPct val="100000"/>
              </a:lnSpc>
              <a:buNone/>
              <a:defRPr/>
            </a:pPr>
            <a:endParaRPr lang="ru-RU" sz="1600" b="1" spc="252" dirty="0" smtClean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None/>
              <a:defRPr/>
            </a:pPr>
            <a:r>
              <a:rPr lang="ru-RU" sz="1600" b="1" spc="252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ОЗНАКОМЛЕНИЕ РАБОТНИКОВ</a:t>
            </a:r>
          </a:p>
          <a:p>
            <a:pPr marL="0" indent="0" algn="ctr">
              <a:lnSpc>
                <a:spcPct val="100000"/>
              </a:lnSpc>
              <a:buNone/>
              <a:defRPr/>
            </a:pPr>
            <a:r>
              <a:rPr lang="ru-RU" sz="1600" b="1" spc="252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С ЛОКАЛЬНЫМИ АКТАМИ</a:t>
            </a:r>
            <a:endParaRPr lang="ru-RU" sz="1300" spc="-5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0"/>
          <p:cNvSpPr txBox="1">
            <a:spLocks noChangeArrowheads="1"/>
          </p:cNvSpPr>
          <p:nvPr/>
        </p:nvSpPr>
        <p:spPr bwMode="auto">
          <a:xfrm>
            <a:off x="215900" y="857232"/>
            <a:ext cx="8928100" cy="318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О внедрении ГОСТ Р 7.0.97-2016</a:t>
            </a:r>
          </a:p>
          <a:p>
            <a:pPr algn="ctr" eaLnBrk="1" hangingPunct="1">
              <a:lnSpc>
                <a:spcPct val="150000"/>
              </a:lnSpc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(утв. приказом 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Росстандарта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от 8 декабря 2016г. №2004-ст)</a:t>
            </a:r>
          </a:p>
          <a:p>
            <a:pPr algn="ctr" eaLnBrk="1" hangingPunct="1"/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algn="ctr" eaLnBrk="1" hangingPunct="1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Национальный стандарт Российской Федерации.</a:t>
            </a:r>
          </a:p>
          <a:p>
            <a:pPr algn="ctr" eaLnBrk="1" hangingPunct="1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Система стандартов </a:t>
            </a:r>
          </a:p>
          <a:p>
            <a:pPr algn="ctr" eaLnBrk="1" hangingPunct="1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по информации, библиотечному и издательскому делу.</a:t>
            </a:r>
          </a:p>
          <a:p>
            <a:pPr algn="ctr" eaLnBrk="1" hangingPunct="1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Организационно-распорядительная документация.</a:t>
            </a:r>
          </a:p>
          <a:p>
            <a:pPr algn="ctr" eaLnBrk="1" hangingPunct="1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Требования к оформлению документов.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143372" y="5572140"/>
            <a:ext cx="4500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Попова Любовь Александровна</a:t>
            </a:r>
          </a:p>
          <a:p>
            <a:pPr algn="ctr" eaLnBrk="1" hangingPunct="1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директор МБУ Архив г.Кумертау  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/>
              <a:pPr>
                <a:defRPr/>
              </a:pPr>
              <a:t>70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940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Изменение структуры ГОСТ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Я 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143000"/>
            <a:ext cx="7715304" cy="5407194"/>
          </a:xfrm>
          <a:ln>
            <a:solidFill>
              <a:schemeClr val="accent6">
                <a:lumMod val="20000"/>
                <a:lumOff val="80000"/>
              </a:schemeClr>
            </a:solidFill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1"/>
            <a:ext cx="2971792" cy="4071966"/>
          </a:xfrm>
        </p:spPr>
        <p:txBody>
          <a:bodyPr/>
          <a:lstStyle/>
          <a:p>
            <a:pPr marL="442913" indent="-442913">
              <a:buAutoNum type="arabicParenR"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реквизиты документов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:</a:t>
            </a:r>
          </a:p>
          <a:p>
            <a:pPr marL="514350" indent="-514350">
              <a:buNone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	</a:t>
            </a:r>
          </a:p>
          <a:p>
            <a:pPr>
              <a:buNone/>
            </a:pPr>
            <a:endParaRPr lang="ru-RU" sz="2000" b="1" dirty="0" smtClean="0">
              <a:solidFill>
                <a:schemeClr val="accent6">
                  <a:lumMod val="75000"/>
                </a:schemeClr>
              </a:solidFill>
              <a:latin typeface="Verdana" pitchFamily="34" charset="0"/>
            </a:endParaRPr>
          </a:p>
          <a:p>
            <a:pPr>
              <a:buNone/>
            </a:pPr>
            <a:endParaRPr lang="ru-RU" sz="2000" b="1" dirty="0" smtClean="0">
              <a:solidFill>
                <a:schemeClr val="accent6">
                  <a:lumMod val="75000"/>
                </a:schemeClr>
              </a:solidFill>
              <a:latin typeface="Verdana" pitchFamily="34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2)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 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бланки: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	  </a:t>
            </a:r>
          </a:p>
          <a:p>
            <a:pPr>
              <a:buNone/>
            </a:pPr>
            <a:endParaRPr lang="ru-RU" sz="2000" b="1" dirty="0" smtClean="0">
              <a:solidFill>
                <a:schemeClr val="accent6">
                  <a:lumMod val="75000"/>
                </a:schemeClr>
              </a:solidFill>
              <a:latin typeface="Verdana" pitchFamily="34" charset="0"/>
            </a:endParaRPr>
          </a:p>
          <a:p>
            <a:pPr>
              <a:buNone/>
            </a:pPr>
            <a:endParaRPr lang="ru-RU" sz="2000" b="1" dirty="0" smtClean="0">
              <a:solidFill>
                <a:schemeClr val="accent6">
                  <a:lumMod val="75000"/>
                </a:schemeClr>
              </a:solidFill>
              <a:latin typeface="Verdana" pitchFamily="34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3)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правила 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	создания документов  </a:t>
            </a:r>
          </a:p>
          <a:p>
            <a:pPr>
              <a:buNone/>
            </a:pPr>
            <a:endParaRPr lang="ru-RU" sz="2000" dirty="0">
              <a:solidFill>
                <a:schemeClr val="accent6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ГОСТ Р 7.0.97-2016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определяет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143240" y="1357298"/>
            <a:ext cx="57864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состав, правила их оформления, в том числе с применением информационных технологий;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2714620"/>
            <a:ext cx="57150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cs typeface="+mn-cs"/>
              </a:rPr>
              <a:t>виды бланков, состав реквизитов бланков, схемы расположения реквизитов на документе; образцы бланков; 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Zased_W_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Zased_W_1</Template>
  <TotalTime>3354</TotalTime>
  <Words>3957</Words>
  <Application>Microsoft Office PowerPoint</Application>
  <PresentationFormat>Экран (4:3)</PresentationFormat>
  <Paragraphs>680</Paragraphs>
  <Slides>70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70</vt:i4>
      </vt:variant>
    </vt:vector>
  </HeadingPairs>
  <TitlesOfParts>
    <vt:vector size="71" baseType="lpstr">
      <vt:lpstr>Zased_W_1</vt:lpstr>
      <vt:lpstr>Слайд 1</vt:lpstr>
      <vt:lpstr>Слайд 2</vt:lpstr>
      <vt:lpstr>Слайд 3</vt:lpstr>
      <vt:lpstr>Слайд 4</vt:lpstr>
      <vt:lpstr> Изменения сферы применения  ГОСТ Р 7.0.97-2016  </vt:lpstr>
      <vt:lpstr>Правила применения национального стандарта</vt:lpstr>
      <vt:lpstr>Слайд 7</vt:lpstr>
      <vt:lpstr> Изменение структуры ГОСТ</vt:lpstr>
      <vt:lpstr>ГОСТ Р 7.0.97-2016 определяет</vt:lpstr>
      <vt:lpstr>Раздел 3.  Общие требования к созданию документов</vt:lpstr>
      <vt:lpstr>Раздел 3.  Общие требования к созданию документов</vt:lpstr>
      <vt:lpstr>Раздел 3.  Общие требования к созданию документов</vt:lpstr>
      <vt:lpstr>Слайд 13</vt:lpstr>
      <vt:lpstr>Слайд 14</vt:lpstr>
      <vt:lpstr>Реквизиты не включенные в ГОСТ Р 7.0.97-2016 (как самостоятельные) </vt:lpstr>
      <vt:lpstr>Слайд 16</vt:lpstr>
      <vt:lpstr>Слайд 17</vt:lpstr>
      <vt:lpstr>Слайд 18</vt:lpstr>
      <vt:lpstr>Слайд 19</vt:lpstr>
      <vt:lpstr>04 - Код формы документа (реквизит 07) </vt:lpstr>
      <vt:lpstr>05 - Наименование организации (реквизит 08) </vt:lpstr>
      <vt:lpstr>Слайд 22</vt:lpstr>
      <vt:lpstr>Слайд 23</vt:lpstr>
      <vt:lpstr>Слайд 24</vt:lpstr>
      <vt:lpstr>Слайд 25</vt:lpstr>
      <vt:lpstr>09 - Наименование вида документа (реквизит 10) </vt:lpstr>
      <vt:lpstr>Слайд 27</vt:lpstr>
      <vt:lpstr>10 - Дата документа (реквизит 11 ) </vt:lpstr>
      <vt:lpstr>11- Регистрационный номер документа (реквизит 12 ) </vt:lpstr>
      <vt:lpstr>12 - Ссылка на регистрационный номер  и дату документа адресанта (реквизит 13) </vt:lpstr>
      <vt:lpstr>13 - Место составления  или издания документа (реквизит 14 ) </vt:lpstr>
      <vt:lpstr>Слайд 32</vt:lpstr>
      <vt:lpstr>15 - Адресат (реквизит 15) </vt:lpstr>
      <vt:lpstr>Слайд 34</vt:lpstr>
      <vt:lpstr>Слайд 35</vt:lpstr>
      <vt:lpstr>Слайд 36</vt:lpstr>
      <vt:lpstr>16 - Гриф утверждения (реквизит 16) </vt:lpstr>
      <vt:lpstr>Слайд 38</vt:lpstr>
      <vt:lpstr>17 - Заголовок к тексту (реквизит 18) </vt:lpstr>
      <vt:lpstr>Слайд 40</vt:lpstr>
      <vt:lpstr>18 - Текст документа (реквизит 20) </vt:lpstr>
      <vt:lpstr>Слайд 42</vt:lpstr>
      <vt:lpstr>Слайд 43</vt:lpstr>
      <vt:lpstr>19 - Отметка о наличии приложения (реквизит 21) </vt:lpstr>
      <vt:lpstr>Слайд 45</vt:lpstr>
      <vt:lpstr>Слайд 46</vt:lpstr>
      <vt:lpstr>Слайд 47</vt:lpstr>
      <vt:lpstr>20 - Гриф согласования (реквизит 23) </vt:lpstr>
      <vt:lpstr>Слайд 49</vt:lpstr>
      <vt:lpstr>21 - Виза (реквизит 24) </vt:lpstr>
      <vt:lpstr>Слайд 51</vt:lpstr>
      <vt:lpstr>22 - Подпись (реквизит 22 ) </vt:lpstr>
      <vt:lpstr>Слайд 53</vt:lpstr>
      <vt:lpstr>Слайд 54</vt:lpstr>
      <vt:lpstr>Слайд 55</vt:lpstr>
      <vt:lpstr>Слайд 56</vt:lpstr>
      <vt:lpstr>24 - Печать (реквизит 25) </vt:lpstr>
      <vt:lpstr>25 - Отметка об исполнителе (реквизит 27) </vt:lpstr>
      <vt:lpstr>26 - Отметка о заверении копии (реквизит 26) </vt:lpstr>
      <vt:lpstr>Примеры заверения копий  </vt:lpstr>
      <vt:lpstr>27 - Отметка о поступлении документа  в организацию (реквизит 29) </vt:lpstr>
      <vt:lpstr>28 - Резолюция (реквизит 17)  </vt:lpstr>
      <vt:lpstr>29 - Отметка о контроле (реквизит 19) </vt:lpstr>
      <vt:lpstr>30 - Отметка о направлении документа в дело  (реквизит 28) </vt:lpstr>
      <vt:lpstr>БЛАНКИ ДОКУМЕНТОВ</vt:lpstr>
      <vt:lpstr>Приложение Б к ГОСТ Р.7.0.97-2016</vt:lpstr>
      <vt:lpstr>БЛАНКИ</vt:lpstr>
      <vt:lpstr>Слайд 68</vt:lpstr>
      <vt:lpstr>Титульный лист</vt:lpstr>
      <vt:lpstr>Слайд 70</vt:lpstr>
    </vt:vector>
  </TitlesOfParts>
  <Company>Управление делами Президента РБ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Пестрецов Андрей Анатольевич</dc:creator>
  <cp:lastModifiedBy>pk-1</cp:lastModifiedBy>
  <cp:revision>520</cp:revision>
  <cp:lastPrinted>2011-09-23T09:38:03Z</cp:lastPrinted>
  <dcterms:created xsi:type="dcterms:W3CDTF">2017-02-10T10:05:40Z</dcterms:created>
  <dcterms:modified xsi:type="dcterms:W3CDTF">2018-07-26T13:21:46Z</dcterms:modified>
</cp:coreProperties>
</file>